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81" r:id="rId4"/>
    <p:sldId id="261" r:id="rId5"/>
    <p:sldId id="284" r:id="rId6"/>
    <p:sldId id="283" r:id="rId7"/>
    <p:sldId id="285" r:id="rId8"/>
    <p:sldId id="286" r:id="rId9"/>
    <p:sldId id="288" r:id="rId10"/>
    <p:sldId id="289" r:id="rId11"/>
    <p:sldId id="290" r:id="rId12"/>
    <p:sldId id="299" r:id="rId13"/>
    <p:sldId id="291" r:id="rId14"/>
    <p:sldId id="292" r:id="rId15"/>
    <p:sldId id="293" r:id="rId16"/>
    <p:sldId id="294" r:id="rId17"/>
    <p:sldId id="295" r:id="rId18"/>
    <p:sldId id="296" r:id="rId19"/>
    <p:sldId id="297" r:id="rId20"/>
    <p:sldId id="298" r:id="rId21"/>
    <p:sldId id="270"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1243"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36.153"/>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 0,'37'0'203,"-1"0"-172,0 0 63,1 0 78,-1 0-141,0 0 79,0 0-17,1 0 32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11.347"/>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0,'37'0'203,"-1"0"-140,0 0-17,0 0 79,1 0 47,-1 0-15,0 0-79,1 0 140,-37 36-46,0 0-156,0 1 15,0-1 16,0 0-16,-37-36 172,1 0-187,0 0 15,-1 0-15,1 0 15,0 0-15,0 0 31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16.115"/>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80 0,'36'0'141,"-36"-36"-125,37-1-1,-1 37 1,0 0 0,1 0-1,-1 0 32,0 0-31,0 0 171,1 37-62,-37-1-62,0 0-1,0 0-31,0 1-15,0-1 15,0 0 16,-37-36 234,1 0-218,0 0-32,0 0 32,-1 0 15,1 0 344,0 0-360,-1 0 266</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20.526"/>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0,'36'0'141,"1"0"-141,-1 0 31,0 0-15,0 0 46,1 0 282,-1 0-328,-36 36 296,36-36-296,-36 36-1,0 0 17,0 1-17,0-1 32,0 0-16,0 1 16,0-1-15,-36-36 30,0 0-31,-1 0-15,1 0 15,0 0 32,0 0 15,36-36 125,-37 36-187</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42.330"/>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0-1 0,'0'36'250,"36"-36"-234,1 0-16,-1 0 31,0 0 0,1 0 16,-1 0-16,0 0 329,0 0-188</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45.243"/>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1-1 0,'37'0'219,"-1"0"-173,0 0 1,0 0-31,1 0 31,-1 0 0</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47.877"/>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0,'36'0'250,"0"0"-219,0 0 63,1 0 265</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49.747"/>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0,'36'0'187,"0"0"-78,1 0-46,-1 0 31</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52.328"/>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0,'36'0'157,"0"0"-111,1 0-30,-1 0 47,0 0-1,1 0 1,-1 0 62,0 0 218</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55.890"/>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6 0,'37'0'125,"-1"0"-93,0 0 30,1 0-31,-1 0 32,0 0 31,-36 37 46</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58.997"/>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8 0,'36'0'94,"1"0"-79,-1 0 1,0 0 15,1 0-15,-1 0 46,0 0 313,0 0-265,1 0-63,-37 37 46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39.050"/>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0 0,'36'0'156,"0"36"-140,1-36 0,-1 0-1,-36 36-15,36-36 16,0 0-16,1 37 31,-1-37 0,0 0 110,1 0-110</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9:01.423"/>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1-1 0,'37'0'203,"-1"0"-187,0 0 31,1 0 15,-1 0-15,0 0-31,0 0 15,1 0 172,-1 0-93</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9:04.127"/>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0,'36'0'31,"0"0"0,0 0-15,1 0 15,-1 0-31,0 0 47,1 0 78,-1 0 187</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9:07.040"/>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39 0,'36'0'172,"0"0"-156,0 0-1,-36-36 1,37 36 0,-1 0 15,0 0 31,1 0 141,-37 36 1</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9:10.316"/>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0,'36'0'578,"0"0"-359,1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42.010"/>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0,'37'0'125,"-1"0"-109,0 0-1,1 0 1,-1 0 15,0 0-15,0 0 31,1 0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44.444"/>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-1 109 0,'0'-36'47,"0"-1"16,36 37-48,0 0 17,0 0-1,1 0 47,-1 0-62,0 0 93,1 0 110,-1 0-1,0 0-108,-36-36-1,36 36-62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48.153"/>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-1 108 0,'0'37'172,"36"-37"-156,0 0 15,1 36 0,-1-36 16,0 0 47,-36 36-94,36-36 63,-36 37 202,-36-37-234,0 36-15,0-36 0,-1 0-1,1 0 32,36-36 188,0-37-220,0 37 16,0-1-15,36 37 0,-36-36-16,0 0 47,37 36-16,-37-36 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50.64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7:59.387"/>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4 0 0,'36'0'234,"1"0"-203,-37 36 94,0 0-109,36-36 31,-36 36-16,36-36 47,-36 37-47,37-37 47,-1 0-46,-36 36 77,0 0 16,0 1 16,-36-37 15,-1 0-140,1 0 15,0 0 31,-1 0-30,1 0 61,36-37 110,0 1-171,0 0 30,36 36-62,1 0 31,-1 0 32,0-37-1,1 37 1,-37-36 124,0 0-155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03.351"/>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6 0,'36'0'328,"1"0"-281,-1 0 109,0 0 47,0 0 47,1 37-218,-37-1-1,0 0 16,-37-36 125,1 0-126,0 0 1,0 0 47,36-36 78,0 0-141,0-1 79</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0-06-16T16:28:07.840"/>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0 0 0,'36'0'187,"1"0"-156,-1 0-15,0 0 31,0 0 0,1 0 0,-1 0 0,-36 36 187,0 0-203,-36-36 0,36 37-15,-37-37 31,1 0 15,36 36-62,-36-36 141,0 0-94,-1 0 62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945AF1-0FCE-4A92-8063-0DC275D9161F}"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96190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45AF1-0FCE-4A92-8063-0DC275D9161F}"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4747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45AF1-0FCE-4A92-8063-0DC275D9161F}"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19110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45AF1-0FCE-4A92-8063-0DC275D9161F}"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88456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945AF1-0FCE-4A92-8063-0DC275D9161F}"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230069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945AF1-0FCE-4A92-8063-0DC275D9161F}"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99118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945AF1-0FCE-4A92-8063-0DC275D9161F}"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114647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945AF1-0FCE-4A92-8063-0DC275D9161F}"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45359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45AF1-0FCE-4A92-8063-0DC275D9161F}"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245185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45AF1-0FCE-4A92-8063-0DC275D9161F}"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321551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945AF1-0FCE-4A92-8063-0DC275D9161F}"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1AB9A5-E320-493C-9647-FD7DE5A27052}" type="slidenum">
              <a:rPr lang="en-GB" smtClean="0"/>
              <a:t>‹#›</a:t>
            </a:fld>
            <a:endParaRPr lang="en-GB"/>
          </a:p>
        </p:txBody>
      </p:sp>
    </p:spTree>
    <p:extLst>
      <p:ext uri="{BB962C8B-B14F-4D97-AF65-F5344CB8AC3E}">
        <p14:creationId xmlns:p14="http://schemas.microsoft.com/office/powerpoint/2010/main" val="74583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5AF1-0FCE-4A92-8063-0DC275D9161F}" type="datetimeFigureOut">
              <a:rPr lang="en-GB" smtClean="0"/>
              <a:t>18/06/2020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B9A5-E320-493C-9647-FD7DE5A27052}" type="slidenum">
              <a:rPr lang="en-GB" smtClean="0"/>
              <a:t>‹#›</a:t>
            </a:fld>
            <a:endParaRPr lang="en-GB"/>
          </a:p>
        </p:txBody>
      </p:sp>
    </p:spTree>
    <p:extLst>
      <p:ext uri="{BB962C8B-B14F-4D97-AF65-F5344CB8AC3E}">
        <p14:creationId xmlns:p14="http://schemas.microsoft.com/office/powerpoint/2010/main" val="250074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bSlqA8nedG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7.xml"/><Relationship Id="rId18" Type="http://schemas.openxmlformats.org/officeDocument/2006/relationships/image" Target="../media/image18.emf"/><Relationship Id="rId26" Type="http://schemas.openxmlformats.org/officeDocument/2006/relationships/image" Target="../media/image22.emf"/><Relationship Id="rId39" Type="http://schemas.openxmlformats.org/officeDocument/2006/relationships/image" Target="../media/image28.emf"/><Relationship Id="rId3" Type="http://schemas.openxmlformats.org/officeDocument/2006/relationships/image" Target="../media/image11.emf"/><Relationship Id="rId21" Type="http://schemas.openxmlformats.org/officeDocument/2006/relationships/customXml" Target="../ink/ink11.xml"/><Relationship Id="rId34" Type="http://schemas.openxmlformats.org/officeDocument/2006/relationships/customXml" Target="../ink/ink18.xml"/><Relationship Id="rId42" Type="http://schemas.openxmlformats.org/officeDocument/2006/relationships/image" Target="../media/image29.emf"/><Relationship Id="rId7" Type="http://schemas.openxmlformats.org/officeDocument/2006/relationships/customXml" Target="../ink/ink4.xml"/><Relationship Id="rId12" Type="http://schemas.openxmlformats.org/officeDocument/2006/relationships/image" Target="../media/image15.emf"/><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image" Target="../media/image25.emf"/><Relationship Id="rId38" Type="http://schemas.openxmlformats.org/officeDocument/2006/relationships/customXml" Target="../ink/ink20.xml"/><Relationship Id="rId2" Type="http://schemas.openxmlformats.org/officeDocument/2006/relationships/customXml" Target="../ink/ink1.xml"/><Relationship Id="rId16" Type="http://schemas.openxmlformats.org/officeDocument/2006/relationships/image" Target="../media/image17.emf"/><Relationship Id="rId20" Type="http://schemas.openxmlformats.org/officeDocument/2006/relationships/image" Target="../media/image19.emf"/><Relationship Id="rId29" Type="http://schemas.openxmlformats.org/officeDocument/2006/relationships/customXml" Target="../ink/ink15.xml"/><Relationship Id="rId41"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24" Type="http://schemas.openxmlformats.org/officeDocument/2006/relationships/image" Target="../media/image21.emf"/><Relationship Id="rId32" Type="http://schemas.openxmlformats.org/officeDocument/2006/relationships/customXml" Target="../ink/ink17.xml"/><Relationship Id="rId37" Type="http://schemas.openxmlformats.org/officeDocument/2006/relationships/image" Target="../media/image27.emf"/><Relationship Id="rId40" Type="http://schemas.openxmlformats.org/officeDocument/2006/relationships/customXml" Target="../ink/ink21.xml"/><Relationship Id="rId5" Type="http://schemas.openxmlformats.org/officeDocument/2006/relationships/image" Target="../media/image12.emf"/><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23.emf"/><Relationship Id="rId36" Type="http://schemas.openxmlformats.org/officeDocument/2006/relationships/customXml" Target="../ink/ink19.xml"/><Relationship Id="rId10" Type="http://schemas.openxmlformats.org/officeDocument/2006/relationships/image" Target="../media/image14.emf"/><Relationship Id="rId19" Type="http://schemas.openxmlformats.org/officeDocument/2006/relationships/customXml" Target="../ink/ink10.xml"/><Relationship Id="rId31" Type="http://schemas.openxmlformats.org/officeDocument/2006/relationships/customXml" Target="../ink/ink16.xml"/><Relationship Id="rId44" Type="http://schemas.openxmlformats.org/officeDocument/2006/relationships/image" Target="../media/image30.emf"/><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16.emf"/><Relationship Id="rId22" Type="http://schemas.openxmlformats.org/officeDocument/2006/relationships/image" Target="../media/image20.emf"/><Relationship Id="rId27" Type="http://schemas.openxmlformats.org/officeDocument/2006/relationships/customXml" Target="../ink/ink14.xml"/><Relationship Id="rId30" Type="http://schemas.openxmlformats.org/officeDocument/2006/relationships/image" Target="../media/image24.emf"/><Relationship Id="rId35" Type="http://schemas.openxmlformats.org/officeDocument/2006/relationships/image" Target="../media/image26.emf"/><Relationship Id="rId43" Type="http://schemas.openxmlformats.org/officeDocument/2006/relationships/customXml" Target="../ink/ink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2S6e11NBwi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27524" cy="1504873"/>
          </a:xfrm>
        </p:spPr>
        <p:txBody>
          <a:bodyPr>
            <a:normAutofit/>
          </a:bodyPr>
          <a:lstStyle/>
          <a:p>
            <a:r>
              <a:rPr lang="en-GB" sz="5000" b="1" dirty="0" smtClean="0"/>
              <a:t>‘Click and Teach’ GCSE CHEMISTRY</a:t>
            </a:r>
            <a:endParaRPr lang="en-GB" sz="5000" b="1" dirty="0"/>
          </a:p>
        </p:txBody>
      </p:sp>
      <p:sp>
        <p:nvSpPr>
          <p:cNvPr id="3" name="Subtitle 2"/>
          <p:cNvSpPr>
            <a:spLocks noGrp="1"/>
          </p:cNvSpPr>
          <p:nvPr>
            <p:ph type="subTitle" idx="1"/>
          </p:nvPr>
        </p:nvSpPr>
        <p:spPr>
          <a:xfrm>
            <a:off x="420585" y="1504873"/>
            <a:ext cx="8334103" cy="2212355"/>
          </a:xfrm>
        </p:spPr>
        <p:txBody>
          <a:bodyPr>
            <a:normAutofit fontScale="92500" lnSpcReduction="20000"/>
          </a:bodyPr>
          <a:lstStyle/>
          <a:p>
            <a:r>
              <a:rPr lang="en-GB" sz="4800" b="1" dirty="0"/>
              <a:t>TOPIC: </a:t>
            </a:r>
            <a:r>
              <a:rPr lang="en-GB" sz="4800" b="1" dirty="0" smtClean="0"/>
              <a:t>WORD AND SYMBOL EQUATIONS</a:t>
            </a:r>
            <a:endParaRPr lang="en-GB" sz="4800" b="1" u="sng" dirty="0"/>
          </a:p>
          <a:p>
            <a:r>
              <a:rPr lang="en-GB" sz="4800" b="1" dirty="0"/>
              <a:t>1 hour ‘lecture lesson’</a:t>
            </a:r>
          </a:p>
          <a:p>
            <a:r>
              <a:rPr lang="en-GB" sz="2800" b="1" dirty="0">
                <a:solidFill>
                  <a:srgbClr val="FF0000"/>
                </a:solidFill>
              </a:rPr>
              <a:t>You should have your book (or paper) and a pen </a:t>
            </a:r>
            <a:r>
              <a:rPr lang="en-GB" sz="2800" b="1" dirty="0">
                <a:solidFill>
                  <a:srgbClr val="FF0000"/>
                </a:solidFill>
                <a:sym typeface="Wingdings" panose="05000000000000000000" pitchFamily="2" charset="2"/>
              </a:rPr>
              <a:t></a:t>
            </a:r>
            <a:endParaRPr lang="en-GB" sz="2800" b="1" dirty="0">
              <a:solidFill>
                <a:srgbClr val="FF0000"/>
              </a:solidFill>
            </a:endParaRPr>
          </a:p>
        </p:txBody>
      </p:sp>
      <p:pic>
        <p:nvPicPr>
          <p:cNvPr id="5" name="Picture 4"/>
          <p:cNvPicPr>
            <a:picLocks noChangeAspect="1"/>
          </p:cNvPicPr>
          <p:nvPr/>
        </p:nvPicPr>
        <p:blipFill>
          <a:blip r:embed="rId2"/>
          <a:stretch>
            <a:fillRect/>
          </a:stretch>
        </p:blipFill>
        <p:spPr>
          <a:xfrm>
            <a:off x="0" y="5187551"/>
            <a:ext cx="9175275" cy="1670449"/>
          </a:xfrm>
          <a:prstGeom prst="rect">
            <a:avLst/>
          </a:prstGeom>
        </p:spPr>
      </p:pic>
    </p:spTree>
    <p:extLst>
      <p:ext uri="{BB962C8B-B14F-4D97-AF65-F5344CB8AC3E}">
        <p14:creationId xmlns:p14="http://schemas.microsoft.com/office/powerpoint/2010/main" val="148492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Chemical Symbol Equations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 chemical symbol equation uses symbols from the periodic table instead of words.</a:t>
            </a:r>
          </a:p>
          <a:p>
            <a:pPr marL="0" indent="0">
              <a:buNone/>
            </a:pPr>
            <a:endParaRPr lang="en-GB" dirty="0"/>
          </a:p>
          <a:p>
            <a:pPr marL="0" indent="0">
              <a:buNone/>
            </a:pPr>
            <a:r>
              <a:rPr lang="en-GB" dirty="0" smtClean="0"/>
              <a:t>WORD:</a:t>
            </a:r>
          </a:p>
          <a:p>
            <a:pPr marL="0" indent="0">
              <a:buNone/>
            </a:pPr>
            <a:r>
              <a:rPr lang="en-GB" dirty="0" smtClean="0"/>
              <a:t>Hydrogen + Chlorine </a:t>
            </a:r>
            <a:r>
              <a:rPr lang="en-GB" dirty="0" smtClean="0">
                <a:sym typeface="Wingdings" panose="05000000000000000000" pitchFamily="2" charset="2"/>
              </a:rPr>
              <a:t> Hydrochloric acid</a:t>
            </a:r>
          </a:p>
          <a:p>
            <a:pPr marL="0" indent="0">
              <a:buNone/>
            </a:pPr>
            <a:endParaRPr lang="en-GB" dirty="0">
              <a:sym typeface="Wingdings" panose="05000000000000000000" pitchFamily="2" charset="2"/>
            </a:endParaRPr>
          </a:p>
          <a:p>
            <a:pPr marL="0" indent="0">
              <a:buNone/>
            </a:pPr>
            <a:r>
              <a:rPr lang="en-GB" dirty="0" smtClean="0">
                <a:sym typeface="Wingdings" panose="05000000000000000000" pitchFamily="2" charset="2"/>
              </a:rPr>
              <a:t>SYMBOL</a:t>
            </a:r>
          </a:p>
          <a:p>
            <a:pPr marL="0" indent="0">
              <a:buNone/>
            </a:pPr>
            <a:r>
              <a:rPr lang="en-GB" dirty="0" smtClean="0">
                <a:latin typeface="Leelawadee" panose="020B0502040204020203" pitchFamily="34" charset="-34"/>
                <a:cs typeface="Leelawadee" panose="020B0502040204020203" pitchFamily="34" charset="-34"/>
                <a:sym typeface="Wingdings" panose="05000000000000000000" pitchFamily="2" charset="2"/>
              </a:rPr>
              <a:t>H</a:t>
            </a:r>
            <a:r>
              <a:rPr lang="en-GB" baseline="-25000" dirty="0" smtClean="0">
                <a:latin typeface="Leelawadee" panose="020B0502040204020203" pitchFamily="34" charset="-34"/>
                <a:cs typeface="Leelawadee" panose="020B0502040204020203" pitchFamily="34" charset="-34"/>
                <a:sym typeface="Wingdings" panose="05000000000000000000" pitchFamily="2" charset="2"/>
              </a:rPr>
              <a:t>2</a:t>
            </a:r>
            <a:r>
              <a:rPr lang="en-GB" dirty="0" smtClean="0">
                <a:latin typeface="Leelawadee" panose="020B0502040204020203" pitchFamily="34" charset="-34"/>
                <a:cs typeface="Leelawadee" panose="020B0502040204020203" pitchFamily="34" charset="-34"/>
                <a:sym typeface="Wingdings" panose="05000000000000000000" pitchFamily="2" charset="2"/>
              </a:rPr>
              <a:t> + Cl</a:t>
            </a:r>
            <a:r>
              <a:rPr lang="en-GB" baseline="-25000" dirty="0" smtClean="0">
                <a:latin typeface="Leelawadee" panose="020B0502040204020203" pitchFamily="34" charset="-34"/>
                <a:cs typeface="Leelawadee" panose="020B0502040204020203" pitchFamily="34" charset="-34"/>
                <a:sym typeface="Wingdings" panose="05000000000000000000" pitchFamily="2" charset="2"/>
              </a:rPr>
              <a:t>2</a:t>
            </a:r>
            <a:r>
              <a:rPr lang="en-GB" dirty="0" smtClean="0">
                <a:latin typeface="Leelawadee" panose="020B0502040204020203" pitchFamily="34" charset="-34"/>
                <a:cs typeface="Leelawadee" panose="020B0502040204020203" pitchFamily="34" charset="-34"/>
                <a:sym typeface="Wingdings" panose="05000000000000000000" pitchFamily="2" charset="2"/>
              </a:rPr>
              <a:t>  </a:t>
            </a:r>
            <a:r>
              <a:rPr lang="en-GB" dirty="0" err="1" smtClean="0">
                <a:latin typeface="Leelawadee" panose="020B0502040204020203" pitchFamily="34" charset="-34"/>
                <a:cs typeface="Leelawadee" panose="020B0502040204020203" pitchFamily="34" charset="-34"/>
                <a:sym typeface="Wingdings" panose="05000000000000000000" pitchFamily="2" charset="2"/>
              </a:rPr>
              <a:t>HCl</a:t>
            </a:r>
            <a:endParaRPr lang="en-GB" dirty="0" smtClean="0">
              <a:latin typeface="Leelawadee" panose="020B0502040204020203" pitchFamily="34" charset="-34"/>
              <a:cs typeface="Leelawadee" panose="020B0502040204020203" pitchFamily="34" charset="-34"/>
              <a:sym typeface="Wingdings" panose="05000000000000000000" pitchFamily="2" charset="2"/>
            </a:endParaRPr>
          </a:p>
          <a:p>
            <a:pPr marL="0" indent="0">
              <a:buNone/>
            </a:pPr>
            <a:endParaRPr lang="en-GB" dirty="0">
              <a:sym typeface="Wingdings" panose="05000000000000000000" pitchFamily="2" charset="2"/>
            </a:endParaRPr>
          </a:p>
          <a:p>
            <a:pPr marL="0" indent="0">
              <a:buNone/>
            </a:pPr>
            <a:r>
              <a:rPr lang="en-GB" dirty="0" smtClean="0">
                <a:solidFill>
                  <a:srgbClr val="FF0000"/>
                </a:solidFill>
                <a:sym typeface="Wingdings" panose="05000000000000000000" pitchFamily="2" charset="2"/>
              </a:rPr>
              <a:t>Is there anything you notice about the symbol equation?</a:t>
            </a:r>
            <a:endParaRPr lang="en-GB" dirty="0" smtClean="0">
              <a:solidFill>
                <a:srgbClr val="FF0000"/>
              </a:solidFill>
            </a:endParaRPr>
          </a:p>
          <a:p>
            <a:pPr marL="0" indent="0">
              <a:buNone/>
            </a:pPr>
            <a:endParaRPr lang="en-GB" dirty="0"/>
          </a:p>
        </p:txBody>
      </p:sp>
    </p:spTree>
    <p:extLst>
      <p:ext uri="{BB962C8B-B14F-4D97-AF65-F5344CB8AC3E}">
        <p14:creationId xmlns:p14="http://schemas.microsoft.com/office/powerpoint/2010/main" val="28525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355" y="3790950"/>
            <a:ext cx="8534947" cy="255161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6359" y="0"/>
            <a:ext cx="7406640" cy="1356360"/>
          </a:xfrm>
        </p:spPr>
        <p:txBody>
          <a:bodyPr/>
          <a:lstStyle/>
          <a:p>
            <a:r>
              <a:rPr lang="en-GB" dirty="0" smtClean="0"/>
              <a:t>Balancing Equations	</a:t>
            </a:r>
            <a:endParaRPr lang="en-GB" dirty="0"/>
          </a:p>
        </p:txBody>
      </p:sp>
      <p:sp>
        <p:nvSpPr>
          <p:cNvPr id="4" name="Rectangle 3"/>
          <p:cNvSpPr/>
          <p:nvPr/>
        </p:nvSpPr>
        <p:spPr>
          <a:xfrm>
            <a:off x="256358" y="1031967"/>
            <a:ext cx="8247561" cy="109728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56354" y="1031967"/>
            <a:ext cx="8339006" cy="5298078"/>
          </a:xfrm>
        </p:spPr>
        <p:txBody>
          <a:bodyPr>
            <a:normAutofit fontScale="92500" lnSpcReduction="10000"/>
          </a:bodyPr>
          <a:lstStyle/>
          <a:p>
            <a:pPr marL="34290" indent="0">
              <a:buNone/>
            </a:pPr>
            <a:r>
              <a:rPr lang="en-GB" sz="2200" dirty="0" smtClean="0">
                <a:solidFill>
                  <a:schemeClr val="tx1"/>
                </a:solidFill>
                <a:latin typeface="Leelawadee" panose="020B0502040204020203" pitchFamily="34" charset="-34"/>
                <a:cs typeface="Leelawadee" panose="020B0502040204020203" pitchFamily="34" charset="-34"/>
              </a:rPr>
              <a:t>An equation is balanced when there are equal number of atoms of each element on both sides of the arrow. Equations have to be balanced as atoms cannot just appear and reappear (cannot be created/destroyed).</a:t>
            </a:r>
          </a:p>
          <a:p>
            <a:pPr marL="34290" indent="0">
              <a:buNone/>
            </a:pPr>
            <a:endParaRPr lang="en-GB" dirty="0" smtClean="0">
              <a:solidFill>
                <a:schemeClr val="tx1"/>
              </a:solidFill>
              <a:latin typeface="Leelawadee" panose="020B0502040204020203" pitchFamily="34" charset="-34"/>
              <a:cs typeface="Leelawadee" panose="020B0502040204020203" pitchFamily="34" charset="-34"/>
            </a:endParaRPr>
          </a:p>
          <a:p>
            <a:pPr marL="34290" indent="0">
              <a:buNone/>
            </a:pPr>
            <a:r>
              <a:rPr lang="en-GB" sz="2400" dirty="0" smtClean="0">
                <a:solidFill>
                  <a:schemeClr val="tx1"/>
                </a:solidFill>
                <a:latin typeface="Leelawadee" panose="020B0502040204020203" pitchFamily="34" charset="-34"/>
                <a:cs typeface="Leelawadee" panose="020B0502040204020203" pitchFamily="34" charset="-34"/>
              </a:rPr>
              <a:t>For example:</a:t>
            </a:r>
          </a:p>
          <a:p>
            <a:pPr marL="34290" indent="0">
              <a:buNone/>
            </a:pPr>
            <a:r>
              <a:rPr lang="en-GB" sz="2400" dirty="0">
                <a:latin typeface="Leelawadee" panose="020B0502040204020203" pitchFamily="34" charset="-34"/>
                <a:cs typeface="Leelawadee" panose="020B0502040204020203" pitchFamily="34" charset="-34"/>
                <a:sym typeface="Wingdings" panose="05000000000000000000" pitchFamily="2" charset="2"/>
              </a:rPr>
              <a:t>H</a:t>
            </a:r>
            <a:r>
              <a:rPr lang="en-GB" sz="2400" baseline="-25000" dirty="0">
                <a:latin typeface="Leelawadee" panose="020B0502040204020203" pitchFamily="34" charset="-34"/>
                <a:cs typeface="Leelawadee" panose="020B0502040204020203" pitchFamily="34" charset="-34"/>
                <a:sym typeface="Wingdings" panose="05000000000000000000" pitchFamily="2" charset="2"/>
              </a:rPr>
              <a:t>2</a:t>
            </a:r>
            <a:r>
              <a:rPr lang="en-GB" sz="2400" dirty="0">
                <a:latin typeface="Leelawadee" panose="020B0502040204020203" pitchFamily="34" charset="-34"/>
                <a:cs typeface="Leelawadee" panose="020B0502040204020203" pitchFamily="34" charset="-34"/>
                <a:sym typeface="Wingdings" panose="05000000000000000000" pitchFamily="2" charset="2"/>
              </a:rPr>
              <a:t> + Cl</a:t>
            </a:r>
            <a:r>
              <a:rPr lang="en-GB" sz="2400" baseline="-25000" dirty="0">
                <a:latin typeface="Leelawadee" panose="020B0502040204020203" pitchFamily="34" charset="-34"/>
                <a:cs typeface="Leelawadee" panose="020B0502040204020203" pitchFamily="34" charset="-34"/>
                <a:sym typeface="Wingdings" panose="05000000000000000000" pitchFamily="2" charset="2"/>
              </a:rPr>
              <a:t>2</a:t>
            </a:r>
            <a:r>
              <a:rPr lang="en-GB" sz="2400" dirty="0">
                <a:latin typeface="Leelawadee" panose="020B0502040204020203" pitchFamily="34" charset="-34"/>
                <a:cs typeface="Leelawadee" panose="020B0502040204020203" pitchFamily="34" charset="-34"/>
                <a:sym typeface="Wingdings" panose="05000000000000000000" pitchFamily="2" charset="2"/>
              </a:rPr>
              <a:t>  </a:t>
            </a:r>
            <a:r>
              <a:rPr lang="en-GB" sz="2400" dirty="0" err="1" smtClean="0">
                <a:latin typeface="Leelawadee" panose="020B0502040204020203" pitchFamily="34" charset="-34"/>
                <a:cs typeface="Leelawadee" panose="020B0502040204020203" pitchFamily="34" charset="-34"/>
                <a:sym typeface="Wingdings" panose="05000000000000000000" pitchFamily="2" charset="2"/>
              </a:rPr>
              <a:t>HCl</a:t>
            </a:r>
            <a:r>
              <a:rPr lang="en-GB" sz="2400" dirty="0">
                <a:latin typeface="Leelawadee" panose="020B0502040204020203" pitchFamily="34" charset="-34"/>
                <a:cs typeface="Leelawadee" panose="020B0502040204020203" pitchFamily="34" charset="-34"/>
                <a:sym typeface="Wingdings" panose="05000000000000000000" pitchFamily="2" charset="2"/>
              </a:rPr>
              <a:t> </a:t>
            </a:r>
            <a:r>
              <a:rPr lang="en-GB" sz="24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is not balanced as the number of atoms on each side is not equal. </a:t>
            </a:r>
            <a:r>
              <a:rPr lang="en-GB" sz="11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We have 2 H on the left, 1 on the right and 2 Cl on the left and only 1 on the right.</a:t>
            </a:r>
          </a:p>
          <a:p>
            <a:pPr marL="34290" indent="0">
              <a:buNone/>
            </a:pPr>
            <a:endParaRPr lang="en-GB" sz="11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34290" indent="0">
              <a:buNone/>
            </a:pPr>
            <a:endParaRPr lang="en-GB" sz="11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34290" indent="0">
              <a:buNone/>
            </a:pPr>
            <a:r>
              <a:rPr lang="en-GB" sz="2400" u="sng"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Balancing an Equation – How to do it</a:t>
            </a:r>
          </a:p>
          <a:p>
            <a:pPr marL="34290" indent="0">
              <a:buNone/>
            </a:pPr>
            <a:r>
              <a:rPr lang="en-GB" sz="24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Count up the atoms on each side of the formula and make them equal by placing a large number (coefficient) </a:t>
            </a:r>
            <a:r>
              <a:rPr lang="en-GB" sz="2400" b="1"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IN FRONT </a:t>
            </a:r>
            <a:r>
              <a:rPr lang="en-GB" sz="24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of the formula.</a:t>
            </a:r>
          </a:p>
          <a:p>
            <a:pPr marL="34290" indent="0">
              <a:buNone/>
            </a:pPr>
            <a:endParaRPr lang="en-GB" sz="24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34290" indent="0">
              <a:buNone/>
            </a:pPr>
            <a:r>
              <a:rPr lang="en-GB" sz="24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You can </a:t>
            </a:r>
            <a:r>
              <a:rPr lang="en-GB" sz="2400" b="1"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NEVER </a:t>
            </a:r>
            <a:r>
              <a:rPr lang="en-GB" sz="24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change the small numbers (subscripts) within a given equation.</a:t>
            </a:r>
          </a:p>
          <a:p>
            <a:pPr marL="34290" indent="0">
              <a:buNone/>
            </a:pPr>
            <a:endParaRPr lang="en-GB" sz="24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34290" indent="0">
              <a:buNone/>
            </a:pPr>
            <a:endParaRPr lang="en-GB" sz="2400" dirty="0">
              <a:solidFill>
                <a:schemeClr val="tx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4085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Watch this video</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https://www.youtube.com/watch?v=bSlqA8nedGQ</a:t>
            </a:r>
            <a:endParaRPr lang="en-GB" dirty="0"/>
          </a:p>
        </p:txBody>
      </p:sp>
      <p:pic>
        <p:nvPicPr>
          <p:cNvPr id="4" name="Picture 3"/>
          <p:cNvPicPr>
            <a:picLocks noChangeAspect="1"/>
          </p:cNvPicPr>
          <p:nvPr/>
        </p:nvPicPr>
        <p:blipFill>
          <a:blip r:embed="rId3"/>
          <a:stretch>
            <a:fillRect/>
          </a:stretch>
        </p:blipFill>
        <p:spPr>
          <a:xfrm>
            <a:off x="2686749" y="2537460"/>
            <a:ext cx="3679761" cy="2060666"/>
          </a:xfrm>
          <a:prstGeom prst="rect">
            <a:avLst/>
          </a:prstGeom>
        </p:spPr>
      </p:pic>
    </p:spTree>
    <p:extLst>
      <p:ext uri="{BB962C8B-B14F-4D97-AF65-F5344CB8AC3E}">
        <p14:creationId xmlns:p14="http://schemas.microsoft.com/office/powerpoint/2010/main" val="863980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0" y="340166"/>
            <a:ext cx="8804365" cy="1356360"/>
          </a:xfrm>
        </p:spPr>
        <p:txBody>
          <a:bodyPr>
            <a:normAutofit fontScale="90000"/>
          </a:bodyPr>
          <a:lstStyle/>
          <a:p>
            <a:pPr algn="ctr"/>
            <a:r>
              <a:rPr lang="en-GB" sz="4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sz="4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br>
            <a:r>
              <a:rPr lang="en-GB" sz="4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Hydrogen + Chlorine  Hydrochloric Acid</a:t>
            </a:r>
            <a:r>
              <a:rPr lang="en-GB" sz="40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sz="40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b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H</a:t>
            </a:r>
            <a:r>
              <a:rPr lang="en-GB" baseline="-25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2</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 	Cl</a:t>
            </a:r>
            <a:r>
              <a:rPr lang="en-GB" baseline="-250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2</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err="1">
                <a:solidFill>
                  <a:srgbClr val="00B0F0"/>
                </a:solidFill>
                <a:latin typeface="Leelawadee" panose="020B0502040204020203" pitchFamily="34" charset="-34"/>
                <a:cs typeface="Leelawadee" panose="020B0502040204020203" pitchFamily="34" charset="-34"/>
                <a:sym typeface="Wingdings" panose="05000000000000000000" pitchFamily="2" charset="2"/>
              </a:rPr>
              <a:t>HCl</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br>
            <a:endParaRPr lang="en-GB" dirty="0"/>
          </a:p>
        </p:txBody>
      </p:sp>
      <p:sp>
        <p:nvSpPr>
          <p:cNvPr id="3" name="Content Placeholder 2"/>
          <p:cNvSpPr>
            <a:spLocks noGrp="1"/>
          </p:cNvSpPr>
          <p:nvPr>
            <p:ph idx="1"/>
          </p:nvPr>
        </p:nvSpPr>
        <p:spPr>
          <a:xfrm>
            <a:off x="1739347" y="2005149"/>
            <a:ext cx="7404653" cy="4038600"/>
          </a:xfrm>
        </p:spPr>
        <p:txBody>
          <a:bodyPr>
            <a:normAutofit/>
          </a:bodyPr>
          <a:lstStyle/>
          <a:p>
            <a:pPr marL="34290" indent="0">
              <a:buNone/>
            </a:pPr>
            <a:r>
              <a:rPr lang="en-GB" sz="4000" dirty="0" smtClean="0">
                <a:latin typeface="Leelawadee" panose="020B0502040204020203" pitchFamily="34" charset="-34"/>
                <a:cs typeface="Leelawadee" panose="020B0502040204020203" pitchFamily="34" charset="-34"/>
              </a:rPr>
              <a:t>H = 2			H = 1</a:t>
            </a:r>
          </a:p>
          <a:p>
            <a:pPr marL="34290" indent="0">
              <a:buNone/>
            </a:pPr>
            <a:endParaRPr lang="en-GB" sz="4000" dirty="0">
              <a:latin typeface="Leelawadee" panose="020B0502040204020203" pitchFamily="34" charset="-34"/>
              <a:cs typeface="Leelawadee" panose="020B0502040204020203" pitchFamily="34" charset="-34"/>
            </a:endParaRPr>
          </a:p>
          <a:p>
            <a:pPr marL="34290" indent="0">
              <a:buNone/>
            </a:pPr>
            <a:r>
              <a:rPr lang="en-GB" sz="4000" dirty="0" smtClean="0">
                <a:latin typeface="Leelawadee" panose="020B0502040204020203" pitchFamily="34" charset="-34"/>
                <a:cs typeface="Leelawadee" panose="020B0502040204020203" pitchFamily="34" charset="-34"/>
              </a:rPr>
              <a:t>Cl = 2			Cl = 1</a:t>
            </a:r>
            <a:endParaRPr lang="en-GB" sz="4000" dirty="0">
              <a:latin typeface="Leelawadee" panose="020B0502040204020203" pitchFamily="34" charset="-34"/>
              <a:cs typeface="Leelawadee" panose="020B0502040204020203" pitchFamily="34" charset="-34"/>
            </a:endParaRPr>
          </a:p>
        </p:txBody>
      </p:sp>
      <p:sp>
        <p:nvSpPr>
          <p:cNvPr id="4" name="TextBox 3"/>
          <p:cNvSpPr txBox="1"/>
          <p:nvPr/>
        </p:nvSpPr>
        <p:spPr>
          <a:xfrm>
            <a:off x="7165329" y="2005149"/>
            <a:ext cx="1149532" cy="584775"/>
          </a:xfrm>
          <a:prstGeom prst="rect">
            <a:avLst/>
          </a:prstGeom>
          <a:noFill/>
        </p:spPr>
        <p:txBody>
          <a:bodyPr wrap="square" rtlCol="0">
            <a:spAutoFit/>
          </a:bodyPr>
          <a:lstStyle/>
          <a:p>
            <a:r>
              <a:rPr lang="en-GB" sz="3200" dirty="0" smtClean="0">
                <a:solidFill>
                  <a:srgbClr val="FF0000"/>
                </a:solidFill>
                <a:latin typeface="Leelawadee" panose="020B0502040204020203" pitchFamily="34" charset="-34"/>
                <a:cs typeface="Leelawadee" panose="020B0502040204020203" pitchFamily="34" charset="-34"/>
              </a:rPr>
              <a:t>x 2</a:t>
            </a:r>
            <a:endParaRPr lang="en-GB" sz="3200" dirty="0">
              <a:solidFill>
                <a:srgbClr val="FF0000"/>
              </a:solidFill>
              <a:latin typeface="Leelawadee" panose="020B0502040204020203" pitchFamily="34" charset="-34"/>
              <a:cs typeface="Leelawadee" panose="020B0502040204020203" pitchFamily="34" charset="-34"/>
            </a:endParaRPr>
          </a:p>
        </p:txBody>
      </p:sp>
      <p:cxnSp>
        <p:nvCxnSpPr>
          <p:cNvPr id="7" name="Straight Connector 6"/>
          <p:cNvCxnSpPr/>
          <p:nvPr/>
        </p:nvCxnSpPr>
        <p:spPr>
          <a:xfrm flipV="1">
            <a:off x="6401856" y="2142308"/>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02302" y="1981867"/>
            <a:ext cx="1149532"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cxnSp>
        <p:nvCxnSpPr>
          <p:cNvPr id="9" name="Straight Connector 8"/>
          <p:cNvCxnSpPr/>
          <p:nvPr/>
        </p:nvCxnSpPr>
        <p:spPr>
          <a:xfrm flipV="1">
            <a:off x="6537463" y="3490398"/>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6762" y="3317455"/>
            <a:ext cx="816077"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sp>
        <p:nvSpPr>
          <p:cNvPr id="11" name="TextBox 10"/>
          <p:cNvSpPr txBox="1"/>
          <p:nvPr/>
        </p:nvSpPr>
        <p:spPr>
          <a:xfrm>
            <a:off x="5667230" y="847026"/>
            <a:ext cx="1149532" cy="707886"/>
          </a:xfrm>
          <a:prstGeom prst="rect">
            <a:avLst/>
          </a:prstGeom>
          <a:noFill/>
        </p:spPr>
        <p:txBody>
          <a:bodyPr wrap="square" rtlCol="0">
            <a:spAutoFit/>
          </a:bodyPr>
          <a:lstStyle/>
          <a:p>
            <a:r>
              <a:rPr lang="en-GB" sz="4000" dirty="0" smtClean="0">
                <a:solidFill>
                  <a:srgbClr val="7030A0"/>
                </a:solidFill>
                <a:latin typeface="Leelawadee" panose="020B0502040204020203" pitchFamily="34" charset="-34"/>
                <a:cs typeface="Leelawadee" panose="020B0502040204020203" pitchFamily="34" charset="-34"/>
              </a:rPr>
              <a:t>2 </a:t>
            </a:r>
            <a:endParaRPr lang="en-GB" sz="4000" dirty="0">
              <a:solidFill>
                <a:srgbClr val="7030A0"/>
              </a:solidFill>
              <a:latin typeface="Leelawadee" panose="020B0502040204020203" pitchFamily="34" charset="-34"/>
              <a:cs typeface="Leelawadee" panose="020B0502040204020203" pitchFamily="34" charset="-34"/>
            </a:endParaRPr>
          </a:p>
        </p:txBody>
      </p:sp>
      <p:pic>
        <p:nvPicPr>
          <p:cNvPr id="14" name="Picture 13"/>
          <p:cNvPicPr>
            <a:picLocks noChangeAspect="1"/>
          </p:cNvPicPr>
          <p:nvPr/>
        </p:nvPicPr>
        <p:blipFill>
          <a:blip r:embed="rId2"/>
          <a:stretch>
            <a:fillRect/>
          </a:stretch>
        </p:blipFill>
        <p:spPr>
          <a:xfrm>
            <a:off x="6876042" y="4024449"/>
            <a:ext cx="2144215" cy="2144215"/>
          </a:xfrm>
          <a:prstGeom prst="rect">
            <a:avLst/>
          </a:prstGeom>
        </p:spPr>
      </p:pic>
      <p:sp>
        <p:nvSpPr>
          <p:cNvPr id="5" name="Rectangle 4"/>
          <p:cNvSpPr/>
          <p:nvPr/>
        </p:nvSpPr>
        <p:spPr>
          <a:xfrm>
            <a:off x="2216574" y="978312"/>
            <a:ext cx="4884556" cy="58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6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P spid="11"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609600"/>
            <a:ext cx="8072845" cy="1356360"/>
          </a:xfrm>
        </p:spPr>
        <p:txBody>
          <a:bodyPr>
            <a:normAutofit fontScale="90000"/>
          </a:bodyPr>
          <a:lstStyle/>
          <a:p>
            <a:pPr algn="ctr"/>
            <a:r>
              <a:rPr lang="en-GB" sz="4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Calcium + Oxygen  Calcium Oxide </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Ca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 	</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O</a:t>
            </a:r>
            <a:r>
              <a:rPr lang="en-GB" baseline="-25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2</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err="1"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CaO</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br>
            <a:endParaRPr lang="en-GB" dirty="0"/>
          </a:p>
        </p:txBody>
      </p:sp>
      <p:sp>
        <p:nvSpPr>
          <p:cNvPr id="3" name="Content Placeholder 2"/>
          <p:cNvSpPr>
            <a:spLocks noGrp="1"/>
          </p:cNvSpPr>
          <p:nvPr>
            <p:ph idx="1"/>
          </p:nvPr>
        </p:nvSpPr>
        <p:spPr/>
        <p:txBody>
          <a:bodyPr>
            <a:normAutofit/>
          </a:bodyPr>
          <a:lstStyle/>
          <a:p>
            <a:pPr marL="34290" indent="0">
              <a:buNone/>
            </a:pPr>
            <a:r>
              <a:rPr lang="en-GB" sz="4000" dirty="0" smtClean="0">
                <a:latin typeface="Leelawadee" panose="020B0502040204020203" pitchFamily="34" charset="-34"/>
                <a:cs typeface="Leelawadee" panose="020B0502040204020203" pitchFamily="34" charset="-34"/>
              </a:rPr>
              <a:t>Ca = 1				Ca = 1</a:t>
            </a:r>
          </a:p>
          <a:p>
            <a:pPr marL="34290" indent="0">
              <a:buNone/>
            </a:pPr>
            <a:endParaRPr lang="en-GB" sz="4000" dirty="0">
              <a:latin typeface="Leelawadee" panose="020B0502040204020203" pitchFamily="34" charset="-34"/>
              <a:cs typeface="Leelawadee" panose="020B0502040204020203" pitchFamily="34" charset="-34"/>
            </a:endParaRPr>
          </a:p>
          <a:p>
            <a:pPr marL="34290" indent="0">
              <a:buNone/>
            </a:pPr>
            <a:r>
              <a:rPr lang="en-GB" sz="4000" dirty="0" smtClean="0">
                <a:latin typeface="Leelawadee" panose="020B0502040204020203" pitchFamily="34" charset="-34"/>
                <a:cs typeface="Leelawadee" panose="020B0502040204020203" pitchFamily="34" charset="-34"/>
              </a:rPr>
              <a:t>O = 2				O = 1</a:t>
            </a:r>
            <a:endParaRPr lang="en-GB" sz="4000" dirty="0">
              <a:latin typeface="Leelawadee" panose="020B0502040204020203" pitchFamily="34" charset="-34"/>
              <a:cs typeface="Leelawadee" panose="020B0502040204020203" pitchFamily="34" charset="-34"/>
            </a:endParaRPr>
          </a:p>
        </p:txBody>
      </p:sp>
      <p:sp>
        <p:nvSpPr>
          <p:cNvPr id="4" name="TextBox 3"/>
          <p:cNvSpPr txBox="1"/>
          <p:nvPr/>
        </p:nvSpPr>
        <p:spPr>
          <a:xfrm>
            <a:off x="6988629" y="3170006"/>
            <a:ext cx="1149532" cy="584775"/>
          </a:xfrm>
          <a:prstGeom prst="rect">
            <a:avLst/>
          </a:prstGeom>
          <a:noFill/>
        </p:spPr>
        <p:txBody>
          <a:bodyPr wrap="square" rtlCol="0">
            <a:spAutoFit/>
          </a:bodyPr>
          <a:lstStyle/>
          <a:p>
            <a:r>
              <a:rPr lang="en-GB" sz="3200" dirty="0" smtClean="0">
                <a:solidFill>
                  <a:srgbClr val="FF0000"/>
                </a:solidFill>
                <a:latin typeface="Leelawadee" panose="020B0502040204020203" pitchFamily="34" charset="-34"/>
                <a:cs typeface="Leelawadee" panose="020B0502040204020203" pitchFamily="34" charset="-34"/>
              </a:rPr>
              <a:t>x 2</a:t>
            </a:r>
            <a:endParaRPr lang="en-GB" sz="3200" dirty="0">
              <a:solidFill>
                <a:srgbClr val="FF0000"/>
              </a:solidFill>
              <a:latin typeface="Leelawadee" panose="020B0502040204020203" pitchFamily="34" charset="-34"/>
              <a:cs typeface="Leelawadee" panose="020B0502040204020203" pitchFamily="34" charset="-34"/>
            </a:endParaRPr>
          </a:p>
        </p:txBody>
      </p:sp>
      <p:cxnSp>
        <p:nvCxnSpPr>
          <p:cNvPr id="7" name="Straight Connector 6"/>
          <p:cNvCxnSpPr/>
          <p:nvPr/>
        </p:nvCxnSpPr>
        <p:spPr>
          <a:xfrm flipV="1">
            <a:off x="6511745" y="1939751"/>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12191" y="1798530"/>
            <a:ext cx="1149532"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cxnSp>
        <p:nvCxnSpPr>
          <p:cNvPr id="9" name="Straight Connector 8"/>
          <p:cNvCxnSpPr/>
          <p:nvPr/>
        </p:nvCxnSpPr>
        <p:spPr>
          <a:xfrm flipV="1">
            <a:off x="6249783" y="3305999"/>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27169" y="3115134"/>
            <a:ext cx="816077"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sp>
        <p:nvSpPr>
          <p:cNvPr id="11" name="TextBox 10"/>
          <p:cNvSpPr txBox="1"/>
          <p:nvPr/>
        </p:nvSpPr>
        <p:spPr>
          <a:xfrm>
            <a:off x="5419180" y="878769"/>
            <a:ext cx="1149532" cy="707886"/>
          </a:xfrm>
          <a:prstGeom prst="rect">
            <a:avLst/>
          </a:prstGeom>
          <a:noFill/>
        </p:spPr>
        <p:txBody>
          <a:bodyPr wrap="square" rtlCol="0">
            <a:spAutoFit/>
          </a:bodyPr>
          <a:lstStyle/>
          <a:p>
            <a:r>
              <a:rPr lang="en-GB" sz="4000" dirty="0" smtClean="0">
                <a:solidFill>
                  <a:srgbClr val="7030A0"/>
                </a:solidFill>
                <a:latin typeface="Leelawadee" panose="020B0502040204020203" pitchFamily="34" charset="-34"/>
                <a:cs typeface="Leelawadee" panose="020B0502040204020203" pitchFamily="34" charset="-34"/>
              </a:rPr>
              <a:t>2 </a:t>
            </a:r>
            <a:endParaRPr lang="en-GB" sz="4000" dirty="0">
              <a:solidFill>
                <a:srgbClr val="7030A0"/>
              </a:solidFill>
              <a:latin typeface="Leelawadee" panose="020B0502040204020203" pitchFamily="34" charset="-34"/>
              <a:cs typeface="Leelawadee" panose="020B0502040204020203" pitchFamily="34" charset="-34"/>
            </a:endParaRPr>
          </a:p>
        </p:txBody>
      </p:sp>
      <p:pic>
        <p:nvPicPr>
          <p:cNvPr id="14" name="Picture 13"/>
          <p:cNvPicPr>
            <a:picLocks noChangeAspect="1"/>
          </p:cNvPicPr>
          <p:nvPr/>
        </p:nvPicPr>
        <p:blipFill>
          <a:blip r:embed="rId2"/>
          <a:stretch>
            <a:fillRect/>
          </a:stretch>
        </p:blipFill>
        <p:spPr>
          <a:xfrm>
            <a:off x="5993946" y="4076700"/>
            <a:ext cx="2144215" cy="2144215"/>
          </a:xfrm>
          <a:prstGeom prst="rect">
            <a:avLst/>
          </a:prstGeom>
        </p:spPr>
      </p:pic>
      <p:cxnSp>
        <p:nvCxnSpPr>
          <p:cNvPr id="12" name="Straight Connector 11"/>
          <p:cNvCxnSpPr/>
          <p:nvPr/>
        </p:nvCxnSpPr>
        <p:spPr>
          <a:xfrm flipV="1">
            <a:off x="1927737" y="1957301"/>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41667" y="1805583"/>
            <a:ext cx="1149532"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sp>
        <p:nvSpPr>
          <p:cNvPr id="15" name="Rectangle 14"/>
          <p:cNvSpPr/>
          <p:nvPr/>
        </p:nvSpPr>
        <p:spPr>
          <a:xfrm>
            <a:off x="2195035" y="1020333"/>
            <a:ext cx="4884556" cy="58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806715" y="925582"/>
            <a:ext cx="1149532"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5672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1000"/>
                                        <p:tgtEl>
                                          <p:spTgt spid="12"/>
                                        </p:tgtEl>
                                      </p:cBhvr>
                                    </p:animEffect>
                                    <p:anim calcmode="lin" valueType="num">
                                      <p:cBhvr>
                                        <p:cTn id="75" dur="1000" fill="hold"/>
                                        <p:tgtEl>
                                          <p:spTgt spid="12"/>
                                        </p:tgtEl>
                                        <p:attrNameLst>
                                          <p:attrName>ppt_x</p:attrName>
                                        </p:attrNameLst>
                                      </p:cBhvr>
                                      <p:tavLst>
                                        <p:tav tm="0">
                                          <p:val>
                                            <p:strVal val="#ppt_x"/>
                                          </p:val>
                                        </p:tav>
                                        <p:tav tm="100000">
                                          <p:val>
                                            <p:strVal val="#ppt_x"/>
                                          </p:val>
                                        </p:tav>
                                      </p:tavLst>
                                    </p:anim>
                                    <p:anim calcmode="lin" valueType="num">
                                      <p:cBhvr>
                                        <p:cTn id="7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P spid="11" grpId="0"/>
      <p:bldP spid="13"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5339"/>
            <a:ext cx="7886700" cy="1167563"/>
          </a:xfrm>
        </p:spPr>
        <p:txBody>
          <a:bodyPr>
            <a:normAutofit fontScale="90000"/>
          </a:bodyPr>
          <a:lstStyle/>
          <a:p>
            <a:pPr algn="ctr"/>
            <a:r>
              <a:rPr lang="en-GB" sz="4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Nitrogen + Hydrogen  Ammonia</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b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N</a:t>
            </a:r>
            <a:r>
              <a:rPr lang="en-GB" baseline="-25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2</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 	H</a:t>
            </a:r>
            <a:r>
              <a:rPr lang="en-GB" baseline="-25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2</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 </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NH</a:t>
            </a:r>
            <a:r>
              <a:rPr lang="en-GB" baseline="-250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3</a:t>
            </a:r>
            <a: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r>
            <a:br>
              <a:rPr lang="en-GB" dirty="0">
                <a:solidFill>
                  <a:srgbClr val="00B0F0"/>
                </a:solidFill>
                <a:latin typeface="Leelawadee" panose="020B0502040204020203" pitchFamily="34" charset="-34"/>
                <a:cs typeface="Leelawadee" panose="020B0502040204020203" pitchFamily="34" charset="-34"/>
                <a:sym typeface="Wingdings" panose="05000000000000000000" pitchFamily="2" charset="2"/>
              </a:rPr>
            </a:br>
            <a:endParaRPr lang="en-GB" dirty="0"/>
          </a:p>
        </p:txBody>
      </p:sp>
      <p:sp>
        <p:nvSpPr>
          <p:cNvPr id="3" name="Content Placeholder 2"/>
          <p:cNvSpPr>
            <a:spLocks noGrp="1"/>
          </p:cNvSpPr>
          <p:nvPr>
            <p:ph idx="1"/>
          </p:nvPr>
        </p:nvSpPr>
        <p:spPr/>
        <p:txBody>
          <a:bodyPr>
            <a:normAutofit/>
          </a:bodyPr>
          <a:lstStyle/>
          <a:p>
            <a:pPr marL="34290" indent="0">
              <a:buNone/>
            </a:pPr>
            <a:r>
              <a:rPr lang="en-GB" sz="4000" dirty="0" smtClean="0">
                <a:latin typeface="Leelawadee" panose="020B0502040204020203" pitchFamily="34" charset="-34"/>
                <a:cs typeface="Leelawadee" panose="020B0502040204020203" pitchFamily="34" charset="-34"/>
              </a:rPr>
              <a:t>N = 2				     N = 1</a:t>
            </a:r>
          </a:p>
          <a:p>
            <a:pPr marL="34290" indent="0">
              <a:buNone/>
            </a:pPr>
            <a:endParaRPr lang="en-GB" sz="4000" dirty="0">
              <a:latin typeface="Leelawadee" panose="020B0502040204020203" pitchFamily="34" charset="-34"/>
              <a:cs typeface="Leelawadee" panose="020B0502040204020203" pitchFamily="34" charset="-34"/>
            </a:endParaRPr>
          </a:p>
          <a:p>
            <a:pPr marL="34290" indent="0">
              <a:buNone/>
            </a:pPr>
            <a:r>
              <a:rPr lang="en-GB" sz="4000" dirty="0">
                <a:latin typeface="Leelawadee" panose="020B0502040204020203" pitchFamily="34" charset="-34"/>
                <a:cs typeface="Leelawadee" panose="020B0502040204020203" pitchFamily="34" charset="-34"/>
              </a:rPr>
              <a:t>H</a:t>
            </a:r>
            <a:r>
              <a:rPr lang="en-GB" sz="4000" dirty="0" smtClean="0">
                <a:latin typeface="Leelawadee" panose="020B0502040204020203" pitchFamily="34" charset="-34"/>
                <a:cs typeface="Leelawadee" panose="020B0502040204020203" pitchFamily="34" charset="-34"/>
              </a:rPr>
              <a:t> = 2				     H = 3</a:t>
            </a:r>
            <a:endParaRPr lang="en-GB" sz="4000" dirty="0">
              <a:latin typeface="Leelawadee" panose="020B0502040204020203" pitchFamily="34" charset="-34"/>
              <a:cs typeface="Leelawadee" panose="020B0502040204020203" pitchFamily="34" charset="-34"/>
            </a:endParaRPr>
          </a:p>
        </p:txBody>
      </p:sp>
      <p:sp>
        <p:nvSpPr>
          <p:cNvPr id="4" name="TextBox 3"/>
          <p:cNvSpPr txBox="1"/>
          <p:nvPr/>
        </p:nvSpPr>
        <p:spPr>
          <a:xfrm>
            <a:off x="7632637" y="1805150"/>
            <a:ext cx="1149532" cy="584775"/>
          </a:xfrm>
          <a:prstGeom prst="rect">
            <a:avLst/>
          </a:prstGeom>
          <a:noFill/>
        </p:spPr>
        <p:txBody>
          <a:bodyPr wrap="square" rtlCol="0">
            <a:spAutoFit/>
          </a:bodyPr>
          <a:lstStyle/>
          <a:p>
            <a:r>
              <a:rPr lang="en-GB" sz="3200" dirty="0" smtClean="0">
                <a:solidFill>
                  <a:srgbClr val="FF0000"/>
                </a:solidFill>
                <a:latin typeface="Leelawadee" panose="020B0502040204020203" pitchFamily="34" charset="-34"/>
                <a:cs typeface="Leelawadee" panose="020B0502040204020203" pitchFamily="34" charset="-34"/>
              </a:rPr>
              <a:t>x 2</a:t>
            </a:r>
            <a:endParaRPr lang="en-GB" sz="3200" dirty="0">
              <a:solidFill>
                <a:srgbClr val="FF0000"/>
              </a:solidFill>
              <a:latin typeface="Leelawadee" panose="020B0502040204020203" pitchFamily="34" charset="-34"/>
              <a:cs typeface="Leelawadee" panose="020B0502040204020203" pitchFamily="34" charset="-34"/>
            </a:endParaRPr>
          </a:p>
        </p:txBody>
      </p:sp>
      <p:cxnSp>
        <p:nvCxnSpPr>
          <p:cNvPr id="7" name="Straight Connector 6"/>
          <p:cNvCxnSpPr/>
          <p:nvPr/>
        </p:nvCxnSpPr>
        <p:spPr>
          <a:xfrm flipV="1">
            <a:off x="6957599" y="1978093"/>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73885" y="1805150"/>
            <a:ext cx="1149532" cy="646331"/>
          </a:xfrm>
          <a:prstGeom prst="rect">
            <a:avLst/>
          </a:prstGeom>
          <a:noFill/>
        </p:spPr>
        <p:txBody>
          <a:bodyPr wrap="square" rtlCol="0">
            <a:spAutoFit/>
          </a:bodyPr>
          <a:lstStyle/>
          <a:p>
            <a:r>
              <a:rPr lang="en-GB" sz="3600" dirty="0" smtClean="0">
                <a:solidFill>
                  <a:srgbClr val="7030A0"/>
                </a:solidFill>
                <a:latin typeface="Leelawadee" panose="020B0502040204020203" pitchFamily="34" charset="-34"/>
                <a:cs typeface="Leelawadee" panose="020B0502040204020203" pitchFamily="34" charset="-34"/>
              </a:rPr>
              <a:t>2</a:t>
            </a:r>
            <a:endParaRPr lang="en-GB" sz="3600" dirty="0">
              <a:solidFill>
                <a:srgbClr val="7030A0"/>
              </a:solidFill>
              <a:latin typeface="Leelawadee" panose="020B0502040204020203" pitchFamily="34" charset="-34"/>
              <a:cs typeface="Leelawadee" panose="020B0502040204020203" pitchFamily="34" charset="-34"/>
            </a:endParaRPr>
          </a:p>
        </p:txBody>
      </p:sp>
      <p:cxnSp>
        <p:nvCxnSpPr>
          <p:cNvPr id="9" name="Straight Connector 8"/>
          <p:cNvCxnSpPr/>
          <p:nvPr/>
        </p:nvCxnSpPr>
        <p:spPr>
          <a:xfrm flipV="1">
            <a:off x="6973439" y="3325419"/>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326" y="3152215"/>
            <a:ext cx="816077" cy="646331"/>
          </a:xfrm>
          <a:prstGeom prst="rect">
            <a:avLst/>
          </a:prstGeom>
          <a:noFill/>
        </p:spPr>
        <p:txBody>
          <a:bodyPr wrap="square" rtlCol="0">
            <a:spAutoFit/>
          </a:bodyPr>
          <a:lstStyle/>
          <a:p>
            <a:r>
              <a:rPr lang="en-GB" sz="3600" dirty="0">
                <a:solidFill>
                  <a:srgbClr val="7030A0"/>
                </a:solidFill>
                <a:latin typeface="Leelawadee" panose="020B0502040204020203" pitchFamily="34" charset="-34"/>
                <a:cs typeface="Leelawadee" panose="020B0502040204020203" pitchFamily="34" charset="-34"/>
              </a:rPr>
              <a:t>6</a:t>
            </a:r>
          </a:p>
        </p:txBody>
      </p:sp>
      <p:sp>
        <p:nvSpPr>
          <p:cNvPr id="11" name="TextBox 10"/>
          <p:cNvSpPr txBox="1"/>
          <p:nvPr/>
        </p:nvSpPr>
        <p:spPr>
          <a:xfrm>
            <a:off x="5562663" y="654087"/>
            <a:ext cx="1149532" cy="707886"/>
          </a:xfrm>
          <a:prstGeom prst="rect">
            <a:avLst/>
          </a:prstGeom>
          <a:noFill/>
        </p:spPr>
        <p:txBody>
          <a:bodyPr wrap="square" rtlCol="0">
            <a:spAutoFit/>
          </a:bodyPr>
          <a:lstStyle/>
          <a:p>
            <a:r>
              <a:rPr lang="en-GB" sz="4000" dirty="0" smtClean="0">
                <a:solidFill>
                  <a:srgbClr val="7030A0"/>
                </a:solidFill>
                <a:latin typeface="Leelawadee" panose="020B0502040204020203" pitchFamily="34" charset="-34"/>
                <a:cs typeface="Leelawadee" panose="020B0502040204020203" pitchFamily="34" charset="-34"/>
              </a:rPr>
              <a:t>2 </a:t>
            </a:r>
            <a:endParaRPr lang="en-GB" sz="4000" dirty="0">
              <a:solidFill>
                <a:srgbClr val="7030A0"/>
              </a:solidFill>
              <a:latin typeface="Leelawadee" panose="020B0502040204020203" pitchFamily="34" charset="-34"/>
              <a:cs typeface="Leelawadee" panose="020B0502040204020203" pitchFamily="34" charset="-34"/>
            </a:endParaRPr>
          </a:p>
        </p:txBody>
      </p:sp>
      <p:pic>
        <p:nvPicPr>
          <p:cNvPr id="14" name="Picture 13"/>
          <p:cNvPicPr>
            <a:picLocks noChangeAspect="1"/>
          </p:cNvPicPr>
          <p:nvPr/>
        </p:nvPicPr>
        <p:blipFill>
          <a:blip r:embed="rId2"/>
          <a:stretch>
            <a:fillRect/>
          </a:stretch>
        </p:blipFill>
        <p:spPr>
          <a:xfrm>
            <a:off x="5680437" y="3875045"/>
            <a:ext cx="2144215" cy="2144215"/>
          </a:xfrm>
          <a:prstGeom prst="rect">
            <a:avLst/>
          </a:prstGeom>
        </p:spPr>
      </p:pic>
      <p:cxnSp>
        <p:nvCxnSpPr>
          <p:cNvPr id="12" name="Straight Connector 11"/>
          <p:cNvCxnSpPr/>
          <p:nvPr/>
        </p:nvCxnSpPr>
        <p:spPr>
          <a:xfrm flipV="1">
            <a:off x="1654627" y="3373311"/>
            <a:ext cx="300446" cy="30044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34040" y="3152214"/>
            <a:ext cx="1149532" cy="646331"/>
          </a:xfrm>
          <a:prstGeom prst="rect">
            <a:avLst/>
          </a:prstGeom>
          <a:noFill/>
        </p:spPr>
        <p:txBody>
          <a:bodyPr wrap="square" rtlCol="0">
            <a:spAutoFit/>
          </a:bodyPr>
          <a:lstStyle/>
          <a:p>
            <a:r>
              <a:rPr lang="en-GB" sz="3600" dirty="0">
                <a:solidFill>
                  <a:srgbClr val="7030A0"/>
                </a:solidFill>
                <a:latin typeface="Leelawadee" panose="020B0502040204020203" pitchFamily="34" charset="-34"/>
                <a:cs typeface="Leelawadee" panose="020B0502040204020203" pitchFamily="34" charset="-34"/>
              </a:rPr>
              <a:t>6</a:t>
            </a:r>
          </a:p>
        </p:txBody>
      </p:sp>
      <p:sp>
        <p:nvSpPr>
          <p:cNvPr id="17" name="TextBox 16"/>
          <p:cNvSpPr txBox="1"/>
          <p:nvPr/>
        </p:nvSpPr>
        <p:spPr>
          <a:xfrm>
            <a:off x="2442569" y="3152214"/>
            <a:ext cx="1149532" cy="584775"/>
          </a:xfrm>
          <a:prstGeom prst="rect">
            <a:avLst/>
          </a:prstGeom>
          <a:noFill/>
        </p:spPr>
        <p:txBody>
          <a:bodyPr wrap="square" rtlCol="0">
            <a:spAutoFit/>
          </a:bodyPr>
          <a:lstStyle/>
          <a:p>
            <a:r>
              <a:rPr lang="en-GB" sz="3200" dirty="0" smtClean="0">
                <a:solidFill>
                  <a:srgbClr val="FF0000"/>
                </a:solidFill>
                <a:latin typeface="Leelawadee" panose="020B0502040204020203" pitchFamily="34" charset="-34"/>
                <a:cs typeface="Leelawadee" panose="020B0502040204020203" pitchFamily="34" charset="-34"/>
              </a:rPr>
              <a:t>x 3</a:t>
            </a:r>
            <a:endParaRPr lang="en-GB" sz="3200" dirty="0">
              <a:solidFill>
                <a:srgbClr val="FF0000"/>
              </a:solidFill>
              <a:latin typeface="Leelawadee" panose="020B0502040204020203" pitchFamily="34" charset="-34"/>
              <a:cs typeface="Leelawadee" panose="020B0502040204020203" pitchFamily="34" charset="-34"/>
            </a:endParaRPr>
          </a:p>
        </p:txBody>
      </p:sp>
      <p:sp>
        <p:nvSpPr>
          <p:cNvPr id="18" name="TextBox 17"/>
          <p:cNvSpPr txBox="1"/>
          <p:nvPr/>
        </p:nvSpPr>
        <p:spPr>
          <a:xfrm>
            <a:off x="3759509" y="657435"/>
            <a:ext cx="1149532" cy="707886"/>
          </a:xfrm>
          <a:prstGeom prst="rect">
            <a:avLst/>
          </a:prstGeom>
          <a:noFill/>
        </p:spPr>
        <p:txBody>
          <a:bodyPr wrap="square" rtlCol="0">
            <a:spAutoFit/>
          </a:bodyPr>
          <a:lstStyle/>
          <a:p>
            <a:r>
              <a:rPr lang="en-GB" sz="4000" dirty="0" smtClean="0">
                <a:solidFill>
                  <a:srgbClr val="7030A0"/>
                </a:solidFill>
                <a:latin typeface="Leelawadee" panose="020B0502040204020203" pitchFamily="34" charset="-34"/>
                <a:cs typeface="Leelawadee" panose="020B0502040204020203" pitchFamily="34" charset="-34"/>
              </a:rPr>
              <a:t>3 </a:t>
            </a:r>
            <a:endParaRPr lang="en-GB" sz="4000" dirty="0">
              <a:solidFill>
                <a:srgbClr val="7030A0"/>
              </a:solidFill>
              <a:latin typeface="Leelawadee" panose="020B0502040204020203" pitchFamily="34" charset="-34"/>
              <a:cs typeface="Leelawadee" panose="020B0502040204020203" pitchFamily="34" charset="-34"/>
            </a:endParaRPr>
          </a:p>
        </p:txBody>
      </p:sp>
      <p:sp>
        <p:nvSpPr>
          <p:cNvPr id="15" name="Rectangle 14"/>
          <p:cNvSpPr/>
          <p:nvPr/>
        </p:nvSpPr>
        <p:spPr>
          <a:xfrm>
            <a:off x="2109450" y="780509"/>
            <a:ext cx="4884556" cy="58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151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1000"/>
                                        <p:tgtEl>
                                          <p:spTgt spid="14"/>
                                        </p:tgtEl>
                                      </p:cBhvr>
                                    </p:animEffect>
                                    <p:anim calcmode="lin" valueType="num">
                                      <p:cBhvr>
                                        <p:cTn id="90" dur="1000" fill="hold"/>
                                        <p:tgtEl>
                                          <p:spTgt spid="14"/>
                                        </p:tgtEl>
                                        <p:attrNameLst>
                                          <p:attrName>ppt_x</p:attrName>
                                        </p:attrNameLst>
                                      </p:cBhvr>
                                      <p:tavLst>
                                        <p:tav tm="0">
                                          <p:val>
                                            <p:strVal val="#ppt_x"/>
                                          </p:val>
                                        </p:tav>
                                        <p:tav tm="100000">
                                          <p:val>
                                            <p:strVal val="#ppt_x"/>
                                          </p:val>
                                        </p:tav>
                                      </p:tavLst>
                                    </p:anim>
                                    <p:anim calcmode="lin" valueType="num">
                                      <p:cBhvr>
                                        <p:cTn id="9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3" grpId="0"/>
      <p:bldP spid="17" grpId="0"/>
      <p:bldP spid="18"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976812"/>
            <a:ext cx="8214904" cy="5580742"/>
          </a:xfrm>
        </p:spPr>
        <p:txBody>
          <a:bodyPr>
            <a:normAutofit fontScale="92500" lnSpcReduction="20000"/>
          </a:bodyPr>
          <a:lstStyle/>
          <a:p>
            <a:pPr marL="0" indent="0">
              <a:buNone/>
            </a:pPr>
            <a:r>
              <a:rPr lang="en-GB" dirty="0">
                <a:solidFill>
                  <a:srgbClr val="33CC33"/>
                </a:solidFill>
              </a:rPr>
              <a:t>EASY</a:t>
            </a:r>
          </a:p>
          <a:p>
            <a:pPr marL="514350" indent="-514350">
              <a:buAutoNum type="arabicPeriod"/>
            </a:pPr>
            <a:r>
              <a:rPr lang="en-GB" dirty="0" smtClean="0"/>
              <a:t>H</a:t>
            </a:r>
            <a:r>
              <a:rPr lang="en-GB" baseline="-25000" dirty="0" smtClean="0"/>
              <a:t>2</a:t>
            </a:r>
            <a:r>
              <a:rPr lang="en-GB" dirty="0" smtClean="0"/>
              <a:t> + O</a:t>
            </a:r>
            <a:r>
              <a:rPr lang="en-GB" baseline="-25000" dirty="0" smtClean="0"/>
              <a:t>2</a:t>
            </a:r>
            <a:r>
              <a:rPr lang="en-GB" dirty="0" smtClean="0"/>
              <a:t> </a:t>
            </a:r>
            <a:r>
              <a:rPr lang="en-GB" dirty="0" smtClean="0">
                <a:sym typeface="Wingdings" panose="05000000000000000000" pitchFamily="2" charset="2"/>
              </a:rPr>
              <a:t> H</a:t>
            </a:r>
            <a:r>
              <a:rPr lang="en-GB" baseline="-25000" dirty="0" smtClean="0">
                <a:sym typeface="Wingdings" panose="05000000000000000000" pitchFamily="2" charset="2"/>
              </a:rPr>
              <a:t>2</a:t>
            </a:r>
            <a:r>
              <a:rPr lang="en-GB" dirty="0" smtClean="0">
                <a:sym typeface="Wingdings" panose="05000000000000000000" pitchFamily="2" charset="2"/>
              </a:rPr>
              <a:t>O</a:t>
            </a:r>
          </a:p>
          <a:p>
            <a:pPr marL="514350" indent="-514350">
              <a:buFont typeface="Arial" panose="020B0604020202020204" pitchFamily="34" charset="0"/>
              <a:buAutoNum type="arabicPeriod"/>
            </a:pPr>
            <a:r>
              <a:rPr lang="en-GB" dirty="0">
                <a:sym typeface="Wingdings" panose="05000000000000000000" pitchFamily="2" charset="2"/>
              </a:rPr>
              <a:t>Ca + O</a:t>
            </a:r>
            <a:r>
              <a:rPr lang="en-GB" baseline="-25000" dirty="0">
                <a:sym typeface="Wingdings" panose="05000000000000000000" pitchFamily="2" charset="2"/>
              </a:rPr>
              <a:t>2</a:t>
            </a:r>
            <a:r>
              <a:rPr lang="en-GB" dirty="0">
                <a:sym typeface="Wingdings" panose="05000000000000000000" pitchFamily="2" charset="2"/>
              </a:rPr>
              <a:t>  </a:t>
            </a:r>
            <a:r>
              <a:rPr lang="en-GB" dirty="0" err="1" smtClean="0">
                <a:sym typeface="Wingdings" panose="05000000000000000000" pitchFamily="2" charset="2"/>
              </a:rPr>
              <a:t>CaO</a:t>
            </a:r>
            <a:endParaRPr lang="en-GB" dirty="0" smtClean="0">
              <a:sym typeface="Wingdings" panose="05000000000000000000" pitchFamily="2" charset="2"/>
            </a:endParaRPr>
          </a:p>
          <a:p>
            <a:pPr marL="514350" indent="-514350">
              <a:buFont typeface="Arial" panose="020B0604020202020204" pitchFamily="34" charset="0"/>
              <a:buAutoNum type="arabicPeriod"/>
            </a:pPr>
            <a:r>
              <a:rPr lang="pt-BR" dirty="0"/>
              <a:t>Ca + HCl </a:t>
            </a:r>
            <a:r>
              <a:rPr lang="pt-BR" dirty="0">
                <a:sym typeface="Wingdings" panose="05000000000000000000" pitchFamily="2" charset="2"/>
              </a:rPr>
              <a:t></a:t>
            </a:r>
            <a:r>
              <a:rPr lang="pt-BR" dirty="0"/>
              <a:t> CaCl</a:t>
            </a:r>
            <a:r>
              <a:rPr lang="pt-BR" baseline="-25000" dirty="0"/>
              <a:t>2</a:t>
            </a:r>
            <a:r>
              <a:rPr lang="pt-BR" dirty="0"/>
              <a:t> + </a:t>
            </a:r>
            <a:r>
              <a:rPr lang="pt-BR" dirty="0" smtClean="0"/>
              <a:t>H</a:t>
            </a:r>
            <a:r>
              <a:rPr lang="pt-BR" baseline="-25000" dirty="0" smtClean="0"/>
              <a:t>2</a:t>
            </a:r>
          </a:p>
          <a:p>
            <a:pPr marL="0" indent="0">
              <a:buNone/>
            </a:pPr>
            <a:r>
              <a:rPr lang="en-GB" dirty="0">
                <a:solidFill>
                  <a:srgbClr val="00B0F0"/>
                </a:solidFill>
              </a:rPr>
              <a:t>MEDIUM</a:t>
            </a:r>
          </a:p>
          <a:p>
            <a:pPr marL="514350" indent="-514350">
              <a:buFont typeface="+mj-lt"/>
              <a:buAutoNum type="arabicPeriod" startAt="4"/>
            </a:pPr>
            <a:r>
              <a:rPr lang="en-GB" dirty="0"/>
              <a:t>BaCl</a:t>
            </a:r>
            <a:r>
              <a:rPr lang="en-GB" baseline="-25000" dirty="0"/>
              <a:t>2</a:t>
            </a:r>
            <a:r>
              <a:rPr lang="en-GB" dirty="0"/>
              <a:t> + Li</a:t>
            </a:r>
            <a:r>
              <a:rPr lang="en-GB" baseline="-25000" dirty="0"/>
              <a:t>2</a:t>
            </a:r>
            <a:r>
              <a:rPr lang="en-GB" dirty="0"/>
              <a:t>SO</a:t>
            </a:r>
            <a:r>
              <a:rPr lang="en-GB" baseline="-25000" dirty="0"/>
              <a:t>4 </a:t>
            </a:r>
            <a:r>
              <a:rPr lang="en-GB" dirty="0">
                <a:sym typeface="Wingdings" panose="05000000000000000000" pitchFamily="2" charset="2"/>
              </a:rPr>
              <a:t></a:t>
            </a:r>
            <a:r>
              <a:rPr lang="en-GB" dirty="0"/>
              <a:t> </a:t>
            </a:r>
            <a:r>
              <a:rPr lang="en-GB" dirty="0" err="1"/>
              <a:t>LiCl</a:t>
            </a:r>
            <a:r>
              <a:rPr lang="en-GB" dirty="0"/>
              <a:t> + BaSO</a:t>
            </a:r>
            <a:r>
              <a:rPr lang="en-GB" baseline="-25000" dirty="0"/>
              <a:t>4</a:t>
            </a:r>
          </a:p>
          <a:p>
            <a:pPr marL="514350" indent="-514350">
              <a:buFont typeface="+mj-lt"/>
              <a:buAutoNum type="arabicPeriod" startAt="4"/>
            </a:pPr>
            <a:r>
              <a:rPr lang="en-GB" dirty="0" smtClean="0">
                <a:sym typeface="Wingdings" panose="05000000000000000000" pitchFamily="2" charset="2"/>
              </a:rPr>
              <a:t>Al + Br</a:t>
            </a:r>
            <a:r>
              <a:rPr lang="en-GB" baseline="-25000" dirty="0" smtClean="0">
                <a:sym typeface="Wingdings" panose="05000000000000000000" pitchFamily="2" charset="2"/>
              </a:rPr>
              <a:t>2</a:t>
            </a:r>
            <a:r>
              <a:rPr lang="en-GB" dirty="0" smtClean="0">
                <a:sym typeface="Wingdings" panose="05000000000000000000" pitchFamily="2" charset="2"/>
              </a:rPr>
              <a:t>  AlBr</a:t>
            </a:r>
            <a:r>
              <a:rPr lang="en-GB" baseline="-25000" dirty="0" smtClean="0">
                <a:sym typeface="Wingdings" panose="05000000000000000000" pitchFamily="2" charset="2"/>
              </a:rPr>
              <a:t>3</a:t>
            </a:r>
          </a:p>
          <a:p>
            <a:pPr marL="514350" indent="-514350">
              <a:buFont typeface="+mj-lt"/>
              <a:buAutoNum type="arabicPeriod" startAt="4"/>
            </a:pPr>
            <a:r>
              <a:rPr lang="pt-BR" dirty="0"/>
              <a:t>H</a:t>
            </a:r>
            <a:r>
              <a:rPr lang="pt-BR" baseline="-25000" dirty="0"/>
              <a:t>2</a:t>
            </a:r>
            <a:r>
              <a:rPr lang="pt-BR" dirty="0"/>
              <a:t>SO</a:t>
            </a:r>
            <a:r>
              <a:rPr lang="pt-BR" baseline="-25000" dirty="0"/>
              <a:t>4</a:t>
            </a:r>
            <a:r>
              <a:rPr lang="pt-BR" dirty="0"/>
              <a:t> + RbOH </a:t>
            </a:r>
            <a:r>
              <a:rPr lang="pt-BR" dirty="0">
                <a:sym typeface="Wingdings" panose="05000000000000000000" pitchFamily="2" charset="2"/>
              </a:rPr>
              <a:t></a:t>
            </a:r>
            <a:r>
              <a:rPr lang="pt-BR" dirty="0"/>
              <a:t> Rb</a:t>
            </a:r>
            <a:r>
              <a:rPr lang="pt-BR" baseline="-25000" dirty="0"/>
              <a:t>2</a:t>
            </a:r>
            <a:r>
              <a:rPr lang="pt-BR" dirty="0"/>
              <a:t>SO</a:t>
            </a:r>
            <a:r>
              <a:rPr lang="pt-BR" baseline="-25000" dirty="0"/>
              <a:t>4</a:t>
            </a:r>
            <a:r>
              <a:rPr lang="pt-BR" dirty="0"/>
              <a:t> + </a:t>
            </a:r>
            <a:r>
              <a:rPr lang="pt-BR" dirty="0" smtClean="0"/>
              <a:t>H</a:t>
            </a:r>
            <a:r>
              <a:rPr lang="pt-BR" baseline="-25000" dirty="0" smtClean="0"/>
              <a:t>2</a:t>
            </a:r>
            <a:r>
              <a:rPr lang="pt-BR" dirty="0" smtClean="0"/>
              <a:t>O</a:t>
            </a:r>
            <a:endParaRPr lang="en-GB" baseline="-25000" dirty="0" smtClean="0">
              <a:sym typeface="Wingdings" panose="05000000000000000000" pitchFamily="2" charset="2"/>
            </a:endParaRPr>
          </a:p>
          <a:p>
            <a:pPr marL="0" indent="0">
              <a:buNone/>
            </a:pPr>
            <a:r>
              <a:rPr lang="en-GB" dirty="0" smtClean="0">
                <a:solidFill>
                  <a:srgbClr val="FF0000"/>
                </a:solidFill>
              </a:rPr>
              <a:t>HARD</a:t>
            </a:r>
            <a:endParaRPr lang="en-GB" dirty="0"/>
          </a:p>
          <a:p>
            <a:pPr marL="514350" indent="-514350">
              <a:buFont typeface="+mj-lt"/>
              <a:buAutoNum type="arabicPeriod" startAt="7"/>
            </a:pPr>
            <a:r>
              <a:rPr lang="en-GB" dirty="0">
                <a:sym typeface="Wingdings" panose="05000000000000000000" pitchFamily="2" charset="2"/>
              </a:rPr>
              <a:t>Fe</a:t>
            </a:r>
            <a:r>
              <a:rPr lang="en-GB" baseline="-25000" dirty="0">
                <a:sym typeface="Wingdings" panose="05000000000000000000" pitchFamily="2" charset="2"/>
              </a:rPr>
              <a:t>2</a:t>
            </a:r>
            <a:r>
              <a:rPr lang="en-GB" dirty="0">
                <a:sym typeface="Wingdings" panose="05000000000000000000" pitchFamily="2" charset="2"/>
              </a:rPr>
              <a:t>O</a:t>
            </a:r>
            <a:r>
              <a:rPr lang="en-GB" baseline="-25000" dirty="0">
                <a:sym typeface="Wingdings" panose="05000000000000000000" pitchFamily="2" charset="2"/>
              </a:rPr>
              <a:t>3</a:t>
            </a:r>
            <a:r>
              <a:rPr lang="en-GB" dirty="0">
                <a:sym typeface="Wingdings" panose="05000000000000000000" pitchFamily="2" charset="2"/>
              </a:rPr>
              <a:t> + C  Fe + CO</a:t>
            </a:r>
            <a:r>
              <a:rPr lang="en-GB" baseline="-25000" dirty="0">
                <a:sym typeface="Wingdings" panose="05000000000000000000" pitchFamily="2" charset="2"/>
              </a:rPr>
              <a:t>2</a:t>
            </a:r>
            <a:endParaRPr lang="en-GB" dirty="0">
              <a:sym typeface="Wingdings" panose="05000000000000000000" pitchFamily="2" charset="2"/>
            </a:endParaRPr>
          </a:p>
          <a:p>
            <a:pPr marL="514350" indent="-514350">
              <a:buFont typeface="+mj-lt"/>
              <a:buAutoNum type="arabicPeriod" startAt="7"/>
            </a:pPr>
            <a:r>
              <a:rPr lang="pt-BR" dirty="0" smtClean="0"/>
              <a:t>HNO</a:t>
            </a:r>
            <a:r>
              <a:rPr lang="pt-BR" baseline="-25000" dirty="0" smtClean="0"/>
              <a:t>3</a:t>
            </a:r>
            <a:r>
              <a:rPr lang="pt-BR" dirty="0" smtClean="0"/>
              <a:t> </a:t>
            </a:r>
            <a:r>
              <a:rPr lang="pt-BR" dirty="0"/>
              <a:t>+ Mg(OH)</a:t>
            </a:r>
            <a:r>
              <a:rPr lang="pt-BR" baseline="-25000" dirty="0"/>
              <a:t>2</a:t>
            </a:r>
            <a:r>
              <a:rPr lang="pt-BR" dirty="0"/>
              <a:t> </a:t>
            </a:r>
            <a:r>
              <a:rPr lang="pt-BR" dirty="0">
                <a:sym typeface="Wingdings" panose="05000000000000000000" pitchFamily="2" charset="2"/>
              </a:rPr>
              <a:t></a:t>
            </a:r>
            <a:r>
              <a:rPr lang="pt-BR" dirty="0"/>
              <a:t> Mg(NO</a:t>
            </a:r>
            <a:r>
              <a:rPr lang="pt-BR" baseline="-25000" dirty="0"/>
              <a:t>3</a:t>
            </a:r>
            <a:r>
              <a:rPr lang="pt-BR" dirty="0"/>
              <a:t>)</a:t>
            </a:r>
            <a:r>
              <a:rPr lang="pt-BR" baseline="-25000" dirty="0"/>
              <a:t>2</a:t>
            </a:r>
            <a:r>
              <a:rPr lang="pt-BR" dirty="0"/>
              <a:t> + H</a:t>
            </a:r>
            <a:r>
              <a:rPr lang="pt-BR" baseline="-25000" dirty="0"/>
              <a:t>2</a:t>
            </a:r>
            <a:r>
              <a:rPr lang="pt-BR" dirty="0"/>
              <a:t>O</a:t>
            </a:r>
          </a:p>
          <a:p>
            <a:pPr marL="514350" indent="-514350">
              <a:buAutoNum type="arabicPeriod" startAt="7"/>
            </a:pPr>
            <a:r>
              <a:rPr lang="en-GB" dirty="0"/>
              <a:t>MgCl</a:t>
            </a:r>
            <a:r>
              <a:rPr lang="en-GB" baseline="-25000" dirty="0"/>
              <a:t>2</a:t>
            </a:r>
            <a:r>
              <a:rPr lang="en-GB" dirty="0"/>
              <a:t> + </a:t>
            </a:r>
            <a:r>
              <a:rPr lang="en-GB" dirty="0" err="1"/>
              <a:t>NaOH</a:t>
            </a:r>
            <a:r>
              <a:rPr lang="en-GB" dirty="0"/>
              <a:t> </a:t>
            </a:r>
            <a:r>
              <a:rPr lang="en-GB" dirty="0">
                <a:sym typeface="Wingdings" panose="05000000000000000000" pitchFamily="2" charset="2"/>
              </a:rPr>
              <a:t></a:t>
            </a:r>
            <a:r>
              <a:rPr lang="en-GB" dirty="0"/>
              <a:t> Mg(OH)</a:t>
            </a:r>
            <a:r>
              <a:rPr lang="en-GB" baseline="-25000" dirty="0"/>
              <a:t>2</a:t>
            </a:r>
            <a:r>
              <a:rPr lang="en-GB" dirty="0"/>
              <a:t> + </a:t>
            </a:r>
            <a:r>
              <a:rPr lang="en-GB" dirty="0" err="1" smtClean="0"/>
              <a:t>NaCl</a:t>
            </a:r>
            <a:endParaRPr lang="en-GB" dirty="0" smtClean="0"/>
          </a:p>
          <a:p>
            <a:pPr marL="514350" indent="-514350">
              <a:buAutoNum type="arabicPeriod" startAt="7"/>
            </a:pPr>
            <a:r>
              <a:rPr lang="en-GB" dirty="0" smtClean="0"/>
              <a:t>C</a:t>
            </a:r>
            <a:r>
              <a:rPr lang="en-GB" baseline="-25000" dirty="0" smtClean="0"/>
              <a:t>3</a:t>
            </a:r>
            <a:r>
              <a:rPr lang="en-GB" dirty="0" smtClean="0"/>
              <a:t>H</a:t>
            </a:r>
            <a:r>
              <a:rPr lang="en-GB" baseline="-25000" dirty="0" smtClean="0"/>
              <a:t>8</a:t>
            </a:r>
            <a:r>
              <a:rPr lang="en-GB" dirty="0" smtClean="0"/>
              <a:t> </a:t>
            </a:r>
            <a:r>
              <a:rPr lang="en-GB" dirty="0"/>
              <a:t>+ </a:t>
            </a:r>
            <a:r>
              <a:rPr lang="en-GB" dirty="0" smtClean="0"/>
              <a:t>O</a:t>
            </a:r>
            <a:r>
              <a:rPr lang="en-GB" baseline="-25000" dirty="0" smtClean="0"/>
              <a:t>2</a:t>
            </a:r>
            <a:r>
              <a:rPr lang="en-GB" dirty="0" smtClean="0"/>
              <a:t> </a:t>
            </a:r>
            <a:r>
              <a:rPr lang="en-GB" dirty="0" smtClean="0">
                <a:sym typeface="Wingdings" panose="05000000000000000000" pitchFamily="2" charset="2"/>
              </a:rPr>
              <a:t></a:t>
            </a:r>
            <a:r>
              <a:rPr lang="en-GB" dirty="0" smtClean="0"/>
              <a:t> </a:t>
            </a:r>
            <a:r>
              <a:rPr lang="en-GB" dirty="0"/>
              <a:t>CO</a:t>
            </a:r>
            <a:r>
              <a:rPr lang="en-GB" baseline="-25000" dirty="0"/>
              <a:t>2</a:t>
            </a:r>
            <a:r>
              <a:rPr lang="en-GB" dirty="0"/>
              <a:t> + H</a:t>
            </a:r>
            <a:r>
              <a:rPr lang="en-GB" baseline="-25000" dirty="0"/>
              <a:t>2</a:t>
            </a:r>
            <a:r>
              <a:rPr lang="en-GB" dirty="0"/>
              <a:t>O</a:t>
            </a:r>
          </a:p>
        </p:txBody>
      </p:sp>
      <p:sp>
        <p:nvSpPr>
          <p:cNvPr id="4" name="Title 1"/>
          <p:cNvSpPr>
            <a:spLocks noGrp="1"/>
          </p:cNvSpPr>
          <p:nvPr>
            <p:ph type="title"/>
          </p:nvPr>
        </p:nvSpPr>
        <p:spPr>
          <a:xfrm>
            <a:off x="0" y="-230187"/>
            <a:ext cx="8921931" cy="1325563"/>
          </a:xfrm>
        </p:spPr>
        <p:txBody>
          <a:bodyPr/>
          <a:lstStyle/>
          <a:p>
            <a:r>
              <a:rPr lang="en-GB" b="1" dirty="0" smtClean="0"/>
              <a:t>Task 4: </a:t>
            </a:r>
            <a:r>
              <a:rPr lang="en-GB" dirty="0" smtClean="0"/>
              <a:t>Balance the chemical equations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289" y="976812"/>
            <a:ext cx="967377" cy="967377"/>
          </a:xfrm>
          <a:prstGeom prst="rect">
            <a:avLst/>
          </a:prstGeom>
        </p:spPr>
      </p:pic>
    </p:spTree>
    <p:extLst>
      <p:ext uri="{BB962C8B-B14F-4D97-AF65-F5344CB8AC3E}">
        <p14:creationId xmlns:p14="http://schemas.microsoft.com/office/powerpoint/2010/main" val="987301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976812"/>
            <a:ext cx="8214904" cy="5580742"/>
          </a:xfrm>
        </p:spPr>
        <p:txBody>
          <a:bodyPr>
            <a:normAutofit fontScale="92500" lnSpcReduction="20000"/>
          </a:bodyPr>
          <a:lstStyle/>
          <a:p>
            <a:pPr marL="0" indent="0">
              <a:buNone/>
            </a:pPr>
            <a:r>
              <a:rPr lang="en-GB" dirty="0">
                <a:solidFill>
                  <a:srgbClr val="33CC33"/>
                </a:solidFill>
              </a:rPr>
              <a:t>EASY</a:t>
            </a:r>
          </a:p>
          <a:p>
            <a:pPr marL="514350" indent="-514350">
              <a:buAutoNum type="arabicPeriod"/>
            </a:pPr>
            <a:r>
              <a:rPr lang="en-GB" dirty="0" smtClean="0"/>
              <a:t>2H</a:t>
            </a:r>
            <a:r>
              <a:rPr lang="en-GB" baseline="-25000" dirty="0" smtClean="0"/>
              <a:t>2</a:t>
            </a:r>
            <a:r>
              <a:rPr lang="en-GB" dirty="0" smtClean="0"/>
              <a:t> + O</a:t>
            </a:r>
            <a:r>
              <a:rPr lang="en-GB" baseline="-25000" dirty="0" smtClean="0"/>
              <a:t>2</a:t>
            </a:r>
            <a:r>
              <a:rPr lang="en-GB" dirty="0" smtClean="0"/>
              <a:t> </a:t>
            </a:r>
            <a:r>
              <a:rPr lang="en-GB" dirty="0" smtClean="0">
                <a:sym typeface="Wingdings" panose="05000000000000000000" pitchFamily="2" charset="2"/>
              </a:rPr>
              <a:t> 2H</a:t>
            </a:r>
            <a:r>
              <a:rPr lang="en-GB" baseline="-25000" dirty="0" smtClean="0">
                <a:sym typeface="Wingdings" panose="05000000000000000000" pitchFamily="2" charset="2"/>
              </a:rPr>
              <a:t>2</a:t>
            </a:r>
            <a:r>
              <a:rPr lang="en-GB" dirty="0" smtClean="0">
                <a:sym typeface="Wingdings" panose="05000000000000000000" pitchFamily="2" charset="2"/>
              </a:rPr>
              <a:t>O</a:t>
            </a:r>
          </a:p>
          <a:p>
            <a:pPr marL="514350" indent="-514350">
              <a:buFont typeface="Arial" panose="020B0604020202020204" pitchFamily="34" charset="0"/>
              <a:buAutoNum type="arabicPeriod"/>
            </a:pPr>
            <a:r>
              <a:rPr lang="en-GB" dirty="0" smtClean="0">
                <a:sym typeface="Wingdings" panose="05000000000000000000" pitchFamily="2" charset="2"/>
              </a:rPr>
              <a:t>2Ca </a:t>
            </a:r>
            <a:r>
              <a:rPr lang="en-GB" dirty="0">
                <a:sym typeface="Wingdings" panose="05000000000000000000" pitchFamily="2" charset="2"/>
              </a:rPr>
              <a:t>+ O</a:t>
            </a:r>
            <a:r>
              <a:rPr lang="en-GB" baseline="-25000" dirty="0">
                <a:sym typeface="Wingdings" panose="05000000000000000000" pitchFamily="2" charset="2"/>
              </a:rPr>
              <a:t>2</a:t>
            </a:r>
            <a:r>
              <a:rPr lang="en-GB" dirty="0">
                <a:sym typeface="Wingdings" panose="05000000000000000000" pitchFamily="2" charset="2"/>
              </a:rPr>
              <a:t>  </a:t>
            </a:r>
            <a:r>
              <a:rPr lang="en-GB" dirty="0" smtClean="0">
                <a:sym typeface="Wingdings" panose="05000000000000000000" pitchFamily="2" charset="2"/>
              </a:rPr>
              <a:t>2CaO</a:t>
            </a:r>
          </a:p>
          <a:p>
            <a:pPr marL="514350" indent="-514350">
              <a:buFont typeface="Arial" panose="020B0604020202020204" pitchFamily="34" charset="0"/>
              <a:buAutoNum type="arabicPeriod"/>
            </a:pPr>
            <a:r>
              <a:rPr lang="pt-BR" dirty="0"/>
              <a:t>Ca + </a:t>
            </a:r>
            <a:r>
              <a:rPr lang="pt-BR" dirty="0" smtClean="0"/>
              <a:t>2HCl </a:t>
            </a:r>
            <a:r>
              <a:rPr lang="pt-BR" dirty="0">
                <a:sym typeface="Wingdings" panose="05000000000000000000" pitchFamily="2" charset="2"/>
              </a:rPr>
              <a:t></a:t>
            </a:r>
            <a:r>
              <a:rPr lang="pt-BR" dirty="0"/>
              <a:t> CaCl</a:t>
            </a:r>
            <a:r>
              <a:rPr lang="pt-BR" baseline="-25000" dirty="0"/>
              <a:t>2</a:t>
            </a:r>
            <a:r>
              <a:rPr lang="pt-BR" dirty="0"/>
              <a:t> + </a:t>
            </a:r>
            <a:r>
              <a:rPr lang="pt-BR" dirty="0" smtClean="0"/>
              <a:t>H</a:t>
            </a:r>
            <a:r>
              <a:rPr lang="pt-BR" baseline="-25000" dirty="0" smtClean="0"/>
              <a:t>2</a:t>
            </a:r>
          </a:p>
          <a:p>
            <a:pPr marL="0" indent="0">
              <a:buNone/>
            </a:pPr>
            <a:r>
              <a:rPr lang="en-GB" dirty="0">
                <a:solidFill>
                  <a:srgbClr val="00B0F0"/>
                </a:solidFill>
              </a:rPr>
              <a:t>MEDIUM</a:t>
            </a:r>
          </a:p>
          <a:p>
            <a:pPr marL="514350" indent="-514350">
              <a:buFont typeface="+mj-lt"/>
              <a:buAutoNum type="arabicPeriod" startAt="4"/>
            </a:pPr>
            <a:r>
              <a:rPr lang="en-GB" dirty="0"/>
              <a:t>BaCl</a:t>
            </a:r>
            <a:r>
              <a:rPr lang="en-GB" baseline="-25000" dirty="0"/>
              <a:t>2</a:t>
            </a:r>
            <a:r>
              <a:rPr lang="en-GB" dirty="0"/>
              <a:t> + Li</a:t>
            </a:r>
            <a:r>
              <a:rPr lang="en-GB" baseline="-25000" dirty="0"/>
              <a:t>2</a:t>
            </a:r>
            <a:r>
              <a:rPr lang="en-GB" dirty="0"/>
              <a:t>SO</a:t>
            </a:r>
            <a:r>
              <a:rPr lang="en-GB" baseline="-25000" dirty="0"/>
              <a:t>4 </a:t>
            </a:r>
            <a:r>
              <a:rPr lang="en-GB" dirty="0">
                <a:sym typeface="Wingdings" panose="05000000000000000000" pitchFamily="2" charset="2"/>
              </a:rPr>
              <a:t></a:t>
            </a:r>
            <a:r>
              <a:rPr lang="en-GB" dirty="0"/>
              <a:t> </a:t>
            </a:r>
            <a:r>
              <a:rPr lang="en-GB" dirty="0" smtClean="0"/>
              <a:t>2LiCl </a:t>
            </a:r>
            <a:r>
              <a:rPr lang="en-GB" dirty="0"/>
              <a:t>+ BaSO</a:t>
            </a:r>
            <a:r>
              <a:rPr lang="en-GB" baseline="-25000" dirty="0"/>
              <a:t>4</a:t>
            </a:r>
          </a:p>
          <a:p>
            <a:pPr marL="514350" indent="-514350">
              <a:buFont typeface="+mj-lt"/>
              <a:buAutoNum type="arabicPeriod" startAt="4"/>
            </a:pPr>
            <a:r>
              <a:rPr lang="en-GB" dirty="0" smtClean="0">
                <a:sym typeface="Wingdings" panose="05000000000000000000" pitchFamily="2" charset="2"/>
              </a:rPr>
              <a:t>2Al + 3Br</a:t>
            </a:r>
            <a:r>
              <a:rPr lang="en-GB" baseline="-25000" dirty="0" smtClean="0">
                <a:sym typeface="Wingdings" panose="05000000000000000000" pitchFamily="2" charset="2"/>
              </a:rPr>
              <a:t>2</a:t>
            </a:r>
            <a:r>
              <a:rPr lang="en-GB" dirty="0" smtClean="0">
                <a:sym typeface="Wingdings" panose="05000000000000000000" pitchFamily="2" charset="2"/>
              </a:rPr>
              <a:t>  2AlBr</a:t>
            </a:r>
            <a:r>
              <a:rPr lang="en-GB" baseline="-25000" dirty="0" smtClean="0">
                <a:sym typeface="Wingdings" panose="05000000000000000000" pitchFamily="2" charset="2"/>
              </a:rPr>
              <a:t>3</a:t>
            </a:r>
          </a:p>
          <a:p>
            <a:pPr marL="514350" indent="-514350">
              <a:buFont typeface="+mj-lt"/>
              <a:buAutoNum type="arabicPeriod" startAt="4"/>
            </a:pPr>
            <a:r>
              <a:rPr lang="pt-BR" dirty="0"/>
              <a:t>H</a:t>
            </a:r>
            <a:r>
              <a:rPr lang="pt-BR" baseline="-25000" dirty="0"/>
              <a:t>2</a:t>
            </a:r>
            <a:r>
              <a:rPr lang="pt-BR" dirty="0"/>
              <a:t>SO</a:t>
            </a:r>
            <a:r>
              <a:rPr lang="pt-BR" baseline="-25000" dirty="0"/>
              <a:t>4</a:t>
            </a:r>
            <a:r>
              <a:rPr lang="pt-BR" dirty="0"/>
              <a:t> + </a:t>
            </a:r>
            <a:r>
              <a:rPr lang="pt-BR" dirty="0" smtClean="0"/>
              <a:t>2RbOH </a:t>
            </a:r>
            <a:r>
              <a:rPr lang="pt-BR" dirty="0">
                <a:sym typeface="Wingdings" panose="05000000000000000000" pitchFamily="2" charset="2"/>
              </a:rPr>
              <a:t></a:t>
            </a:r>
            <a:r>
              <a:rPr lang="pt-BR" dirty="0"/>
              <a:t> Rb</a:t>
            </a:r>
            <a:r>
              <a:rPr lang="pt-BR" baseline="-25000" dirty="0"/>
              <a:t>2</a:t>
            </a:r>
            <a:r>
              <a:rPr lang="pt-BR" dirty="0"/>
              <a:t>SO</a:t>
            </a:r>
            <a:r>
              <a:rPr lang="pt-BR" baseline="-25000" dirty="0"/>
              <a:t>4</a:t>
            </a:r>
            <a:r>
              <a:rPr lang="pt-BR" dirty="0"/>
              <a:t> + </a:t>
            </a:r>
            <a:r>
              <a:rPr lang="pt-BR" dirty="0" smtClean="0"/>
              <a:t>2H</a:t>
            </a:r>
            <a:r>
              <a:rPr lang="pt-BR" baseline="-25000" dirty="0" smtClean="0"/>
              <a:t>2</a:t>
            </a:r>
            <a:r>
              <a:rPr lang="pt-BR" dirty="0" smtClean="0"/>
              <a:t>O</a:t>
            </a:r>
            <a:endParaRPr lang="en-GB" baseline="-25000" dirty="0" smtClean="0">
              <a:sym typeface="Wingdings" panose="05000000000000000000" pitchFamily="2" charset="2"/>
            </a:endParaRPr>
          </a:p>
          <a:p>
            <a:pPr marL="0" indent="0">
              <a:buNone/>
            </a:pPr>
            <a:r>
              <a:rPr lang="en-GB" dirty="0" smtClean="0">
                <a:solidFill>
                  <a:srgbClr val="FF0000"/>
                </a:solidFill>
              </a:rPr>
              <a:t>HARD</a:t>
            </a:r>
            <a:endParaRPr lang="en-GB" dirty="0"/>
          </a:p>
          <a:p>
            <a:pPr marL="514350" indent="-514350">
              <a:buFont typeface="+mj-lt"/>
              <a:buAutoNum type="arabicPeriod" startAt="7"/>
            </a:pPr>
            <a:r>
              <a:rPr lang="en-GB" dirty="0">
                <a:sym typeface="Wingdings" panose="05000000000000000000" pitchFamily="2" charset="2"/>
              </a:rPr>
              <a:t>2Fe</a:t>
            </a:r>
            <a:r>
              <a:rPr lang="en-GB" baseline="-25000" dirty="0">
                <a:sym typeface="Wingdings" panose="05000000000000000000" pitchFamily="2" charset="2"/>
              </a:rPr>
              <a:t>2</a:t>
            </a:r>
            <a:r>
              <a:rPr lang="en-GB" dirty="0">
                <a:sym typeface="Wingdings" panose="05000000000000000000" pitchFamily="2" charset="2"/>
              </a:rPr>
              <a:t>O</a:t>
            </a:r>
            <a:r>
              <a:rPr lang="en-GB" baseline="-25000" dirty="0">
                <a:sym typeface="Wingdings" panose="05000000000000000000" pitchFamily="2" charset="2"/>
              </a:rPr>
              <a:t>3</a:t>
            </a:r>
            <a:r>
              <a:rPr lang="en-GB" dirty="0">
                <a:sym typeface="Wingdings" panose="05000000000000000000" pitchFamily="2" charset="2"/>
              </a:rPr>
              <a:t> + 3C  4Fe + 3CO</a:t>
            </a:r>
            <a:r>
              <a:rPr lang="en-GB" baseline="-25000" dirty="0">
                <a:sym typeface="Wingdings" panose="05000000000000000000" pitchFamily="2" charset="2"/>
              </a:rPr>
              <a:t>2</a:t>
            </a:r>
            <a:endParaRPr lang="en-GB" dirty="0">
              <a:sym typeface="Wingdings" panose="05000000000000000000" pitchFamily="2" charset="2"/>
            </a:endParaRPr>
          </a:p>
          <a:p>
            <a:pPr marL="514350" indent="-514350">
              <a:buFont typeface="+mj-lt"/>
              <a:buAutoNum type="arabicPeriod" startAt="7"/>
            </a:pPr>
            <a:r>
              <a:rPr lang="pt-BR" dirty="0" smtClean="0"/>
              <a:t>2HNO</a:t>
            </a:r>
            <a:r>
              <a:rPr lang="pt-BR" baseline="-25000" dirty="0" smtClean="0"/>
              <a:t>3</a:t>
            </a:r>
            <a:r>
              <a:rPr lang="pt-BR" dirty="0" smtClean="0"/>
              <a:t> </a:t>
            </a:r>
            <a:r>
              <a:rPr lang="pt-BR" dirty="0"/>
              <a:t>+ Mg(OH)</a:t>
            </a:r>
            <a:r>
              <a:rPr lang="pt-BR" baseline="-25000" dirty="0"/>
              <a:t>2</a:t>
            </a:r>
            <a:r>
              <a:rPr lang="pt-BR" dirty="0"/>
              <a:t> </a:t>
            </a:r>
            <a:r>
              <a:rPr lang="pt-BR" dirty="0">
                <a:sym typeface="Wingdings" panose="05000000000000000000" pitchFamily="2" charset="2"/>
              </a:rPr>
              <a:t></a:t>
            </a:r>
            <a:r>
              <a:rPr lang="pt-BR" dirty="0"/>
              <a:t> Mg(NO</a:t>
            </a:r>
            <a:r>
              <a:rPr lang="pt-BR" baseline="-25000" dirty="0"/>
              <a:t>3</a:t>
            </a:r>
            <a:r>
              <a:rPr lang="pt-BR" dirty="0"/>
              <a:t>)</a:t>
            </a:r>
            <a:r>
              <a:rPr lang="pt-BR" baseline="-25000" dirty="0"/>
              <a:t>2</a:t>
            </a:r>
            <a:r>
              <a:rPr lang="pt-BR" dirty="0"/>
              <a:t> + </a:t>
            </a:r>
            <a:r>
              <a:rPr lang="pt-BR" dirty="0" smtClean="0"/>
              <a:t>2H</a:t>
            </a:r>
            <a:r>
              <a:rPr lang="pt-BR" baseline="-25000" dirty="0" smtClean="0"/>
              <a:t>2</a:t>
            </a:r>
            <a:r>
              <a:rPr lang="pt-BR" dirty="0" smtClean="0"/>
              <a:t>O</a:t>
            </a:r>
            <a:endParaRPr lang="pt-BR" dirty="0"/>
          </a:p>
          <a:p>
            <a:pPr marL="514350" indent="-514350">
              <a:buAutoNum type="arabicPeriod" startAt="7"/>
            </a:pPr>
            <a:r>
              <a:rPr lang="en-GB" dirty="0"/>
              <a:t>MgCl</a:t>
            </a:r>
            <a:r>
              <a:rPr lang="en-GB" baseline="-25000" dirty="0"/>
              <a:t>2</a:t>
            </a:r>
            <a:r>
              <a:rPr lang="en-GB" dirty="0"/>
              <a:t> + </a:t>
            </a:r>
            <a:r>
              <a:rPr lang="en-GB" dirty="0" smtClean="0"/>
              <a:t>2NaOH </a:t>
            </a:r>
            <a:r>
              <a:rPr lang="en-GB" dirty="0">
                <a:sym typeface="Wingdings" panose="05000000000000000000" pitchFamily="2" charset="2"/>
              </a:rPr>
              <a:t></a:t>
            </a:r>
            <a:r>
              <a:rPr lang="en-GB" dirty="0"/>
              <a:t> Mg(OH)</a:t>
            </a:r>
            <a:r>
              <a:rPr lang="en-GB" baseline="-25000" dirty="0"/>
              <a:t>2</a:t>
            </a:r>
            <a:r>
              <a:rPr lang="en-GB" dirty="0"/>
              <a:t> + </a:t>
            </a:r>
            <a:r>
              <a:rPr lang="en-GB" dirty="0" smtClean="0"/>
              <a:t>2NaCl</a:t>
            </a:r>
          </a:p>
          <a:p>
            <a:pPr marL="514350" indent="-514350">
              <a:buAutoNum type="arabicPeriod" startAt="7"/>
            </a:pPr>
            <a:r>
              <a:rPr lang="en-GB" dirty="0" smtClean="0"/>
              <a:t>C</a:t>
            </a:r>
            <a:r>
              <a:rPr lang="en-GB" baseline="-25000" dirty="0" smtClean="0"/>
              <a:t>3</a:t>
            </a:r>
            <a:r>
              <a:rPr lang="en-GB" dirty="0" smtClean="0"/>
              <a:t>H</a:t>
            </a:r>
            <a:r>
              <a:rPr lang="en-GB" baseline="-25000" dirty="0" smtClean="0"/>
              <a:t>8</a:t>
            </a:r>
            <a:r>
              <a:rPr lang="en-GB" dirty="0" smtClean="0"/>
              <a:t> </a:t>
            </a:r>
            <a:r>
              <a:rPr lang="en-GB" dirty="0"/>
              <a:t>+ </a:t>
            </a:r>
            <a:r>
              <a:rPr lang="en-GB" dirty="0" smtClean="0"/>
              <a:t>5O</a:t>
            </a:r>
            <a:r>
              <a:rPr lang="en-GB" baseline="-25000" dirty="0" smtClean="0"/>
              <a:t>2</a:t>
            </a:r>
            <a:r>
              <a:rPr lang="en-GB" dirty="0" smtClean="0"/>
              <a:t> </a:t>
            </a:r>
            <a:r>
              <a:rPr lang="en-GB" dirty="0" smtClean="0">
                <a:sym typeface="Wingdings" panose="05000000000000000000" pitchFamily="2" charset="2"/>
              </a:rPr>
              <a:t></a:t>
            </a:r>
            <a:r>
              <a:rPr lang="en-GB" dirty="0" smtClean="0"/>
              <a:t> 3CO</a:t>
            </a:r>
            <a:r>
              <a:rPr lang="en-GB" baseline="-25000" dirty="0" smtClean="0"/>
              <a:t>2</a:t>
            </a:r>
            <a:r>
              <a:rPr lang="en-GB" dirty="0" smtClean="0"/>
              <a:t> </a:t>
            </a:r>
            <a:r>
              <a:rPr lang="en-GB" dirty="0"/>
              <a:t>+ </a:t>
            </a:r>
            <a:r>
              <a:rPr lang="en-GB" dirty="0" smtClean="0"/>
              <a:t>4H</a:t>
            </a:r>
            <a:r>
              <a:rPr lang="en-GB" baseline="-25000" dirty="0" smtClean="0"/>
              <a:t>2</a:t>
            </a:r>
            <a:r>
              <a:rPr lang="en-GB" dirty="0" smtClean="0"/>
              <a:t>O</a:t>
            </a:r>
            <a:endParaRPr lang="en-GB" dirty="0"/>
          </a:p>
        </p:txBody>
      </p:sp>
      <p:sp>
        <p:nvSpPr>
          <p:cNvPr id="4" name="Title 1"/>
          <p:cNvSpPr>
            <a:spLocks noGrp="1"/>
          </p:cNvSpPr>
          <p:nvPr>
            <p:ph type="title"/>
          </p:nvPr>
        </p:nvSpPr>
        <p:spPr>
          <a:xfrm>
            <a:off x="0" y="-230187"/>
            <a:ext cx="8921931" cy="1325563"/>
          </a:xfrm>
        </p:spPr>
        <p:txBody>
          <a:bodyPr/>
          <a:lstStyle/>
          <a:p>
            <a:r>
              <a:rPr lang="en-GB" b="1" dirty="0"/>
              <a:t>Answers </a:t>
            </a:r>
            <a:r>
              <a:rPr lang="en-GB" b="1" dirty="0">
                <a:sym typeface="Wingdings" panose="05000000000000000000" pitchFamily="2" charset="2"/>
              </a:rPr>
              <a:t>:</a:t>
            </a:r>
            <a:endParaRPr lang="en-GB"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940371" y="1540954"/>
              <a:ext cx="105120" cy="720"/>
            </p14:xfrm>
          </p:contentPart>
        </mc:Choice>
        <mc:Fallback xmlns="">
          <p:pic>
            <p:nvPicPr>
              <p:cNvPr id="7" name="Ink 6"/>
              <p:cNvPicPr/>
              <p:nvPr/>
            </p:nvPicPr>
            <p:blipFill>
              <a:blip r:embed="rId3"/>
              <a:stretch>
                <a:fillRect/>
              </a:stretch>
            </p:blipFill>
            <p:spPr>
              <a:xfrm>
                <a:off x="892491" y="1445194"/>
                <a:ext cx="20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2508531" y="1476154"/>
              <a:ext cx="130680" cy="41400"/>
            </p14:xfrm>
          </p:contentPart>
        </mc:Choice>
        <mc:Fallback xmlns="">
          <p:pic>
            <p:nvPicPr>
              <p:cNvPr id="8" name="Ink 7"/>
              <p:cNvPicPr/>
              <p:nvPr/>
            </p:nvPicPr>
            <p:blipFill>
              <a:blip r:embed="rId5"/>
              <a:stretch>
                <a:fillRect/>
              </a:stretch>
            </p:blipFill>
            <p:spPr>
              <a:xfrm>
                <a:off x="2460291" y="1380034"/>
                <a:ext cx="226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940371" y="1933354"/>
              <a:ext cx="105120" cy="360"/>
            </p14:xfrm>
          </p:contentPart>
        </mc:Choice>
        <mc:Fallback xmlns="">
          <p:pic>
            <p:nvPicPr>
              <p:cNvPr id="9" name="Ink 8"/>
              <p:cNvPicPr/>
              <p:nvPr/>
            </p:nvPicPr>
            <p:blipFill>
              <a:blip r:embed="rId3"/>
              <a:stretch>
                <a:fillRect/>
              </a:stretch>
            </p:blipFill>
            <p:spPr>
              <a:xfrm>
                <a:off x="892491" y="1837234"/>
                <a:ext cx="200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2547771" y="1946314"/>
              <a:ext cx="129960" cy="39600"/>
            </p14:xfrm>
          </p:contentPart>
        </mc:Choice>
        <mc:Fallback xmlns="">
          <p:pic>
            <p:nvPicPr>
              <p:cNvPr id="10" name="Ink 9"/>
              <p:cNvPicPr/>
              <p:nvPr/>
            </p:nvPicPr>
            <p:blipFill>
              <a:blip r:embed="rId8"/>
              <a:stretch>
                <a:fillRect/>
              </a:stretch>
            </p:blipFill>
            <p:spPr>
              <a:xfrm>
                <a:off x="2499531" y="1850194"/>
                <a:ext cx="2264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1594131" y="2286154"/>
              <a:ext cx="77760" cy="104760"/>
            </p14:xfrm>
          </p:contentPart>
        </mc:Choice>
        <mc:Fallback xmlns="">
          <p:pic>
            <p:nvPicPr>
              <p:cNvPr id="11" name="Ink 10"/>
              <p:cNvPicPr/>
              <p:nvPr/>
            </p:nvPicPr>
            <p:blipFill>
              <a:blip r:embed="rId10"/>
              <a:stretch>
                <a:fillRect/>
              </a:stretch>
            </p:blipFill>
            <p:spPr>
              <a:xfrm>
                <a:off x="1545891" y="2190034"/>
                <a:ext cx="1742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1671891" y="2272834"/>
              <a:ext cx="360" cy="360"/>
            </p14:xfrm>
          </p:contentPart>
        </mc:Choice>
        <mc:Fallback xmlns="">
          <p:pic>
            <p:nvPicPr>
              <p:cNvPr id="12" name="Ink 11"/>
              <p:cNvPicPr/>
              <p:nvPr/>
            </p:nvPicPr>
            <p:blipFill>
              <a:blip r:embed="rId12"/>
              <a:stretch>
                <a:fillRect/>
              </a:stretch>
            </p:blipFill>
            <p:spPr>
              <a:xfrm>
                <a:off x="1624011" y="2177074"/>
                <a:ext cx="96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p14:cNvContentPartPr/>
              <p14:nvPr/>
            </p14:nvContentPartPr>
            <p14:xfrm>
              <a:off x="3211971" y="3109114"/>
              <a:ext cx="82080" cy="92160"/>
            </p14:xfrm>
          </p:contentPart>
        </mc:Choice>
        <mc:Fallback xmlns="">
          <p:pic>
            <p:nvPicPr>
              <p:cNvPr id="13" name="Ink 12"/>
              <p:cNvPicPr/>
              <p:nvPr/>
            </p:nvPicPr>
            <p:blipFill>
              <a:blip r:embed="rId14"/>
              <a:stretch>
                <a:fillRect/>
              </a:stretch>
            </p:blipFill>
            <p:spPr>
              <a:xfrm>
                <a:off x="3164091" y="3012994"/>
                <a:ext cx="1778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p14:cNvContentPartPr/>
              <p14:nvPr/>
            </p14:nvContentPartPr>
            <p14:xfrm>
              <a:off x="966651" y="3550834"/>
              <a:ext cx="78840" cy="43560"/>
            </p14:xfrm>
          </p:contentPart>
        </mc:Choice>
        <mc:Fallback xmlns="">
          <p:pic>
            <p:nvPicPr>
              <p:cNvPr id="14" name="Ink 13"/>
              <p:cNvPicPr/>
              <p:nvPr/>
            </p:nvPicPr>
            <p:blipFill>
              <a:blip r:embed="rId16"/>
              <a:stretch>
                <a:fillRect/>
              </a:stretch>
            </p:blipFill>
            <p:spPr>
              <a:xfrm>
                <a:off x="918771" y="3455074"/>
                <a:ext cx="174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p14:cNvContentPartPr/>
              <p14:nvPr/>
            </p14:nvContentPartPr>
            <p14:xfrm>
              <a:off x="1698171" y="3527074"/>
              <a:ext cx="91800" cy="52560"/>
            </p14:xfrm>
          </p:contentPart>
        </mc:Choice>
        <mc:Fallback xmlns="">
          <p:pic>
            <p:nvPicPr>
              <p:cNvPr id="15" name="Ink 14"/>
              <p:cNvPicPr/>
              <p:nvPr/>
            </p:nvPicPr>
            <p:blipFill>
              <a:blip r:embed="rId18"/>
              <a:stretch>
                <a:fillRect/>
              </a:stretch>
            </p:blipFill>
            <p:spPr>
              <a:xfrm>
                <a:off x="1650291" y="3430954"/>
                <a:ext cx="1875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p14:cNvContentPartPr/>
              <p14:nvPr/>
            </p14:nvContentPartPr>
            <p14:xfrm>
              <a:off x="2716971" y="3527074"/>
              <a:ext cx="105120" cy="65520"/>
            </p14:xfrm>
          </p:contentPart>
        </mc:Choice>
        <mc:Fallback xmlns="">
          <p:pic>
            <p:nvPicPr>
              <p:cNvPr id="16" name="Ink 15"/>
              <p:cNvPicPr/>
              <p:nvPr/>
            </p:nvPicPr>
            <p:blipFill>
              <a:blip r:embed="rId20"/>
              <a:stretch>
                <a:fillRect/>
              </a:stretch>
            </p:blipFill>
            <p:spPr>
              <a:xfrm>
                <a:off x="2669091" y="3430954"/>
                <a:ext cx="200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p14:cNvContentPartPr/>
              <p14:nvPr/>
            </p14:nvContentPartPr>
            <p14:xfrm>
              <a:off x="2024691" y="3916234"/>
              <a:ext cx="122040" cy="94320"/>
            </p14:xfrm>
          </p:contentPart>
        </mc:Choice>
        <mc:Fallback xmlns="">
          <p:pic>
            <p:nvPicPr>
              <p:cNvPr id="17" name="Ink 16"/>
              <p:cNvPicPr/>
              <p:nvPr/>
            </p:nvPicPr>
            <p:blipFill>
              <a:blip r:embed="rId22"/>
              <a:stretch>
                <a:fillRect/>
              </a:stretch>
            </p:blipFill>
            <p:spPr>
              <a:xfrm>
                <a:off x="1976811" y="3820474"/>
                <a:ext cx="217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p14:cNvContentPartPr/>
              <p14:nvPr/>
            </p14:nvContentPartPr>
            <p14:xfrm>
              <a:off x="4715691" y="3932074"/>
              <a:ext cx="105120" cy="104760"/>
            </p14:xfrm>
          </p:contentPart>
        </mc:Choice>
        <mc:Fallback xmlns="">
          <p:pic>
            <p:nvPicPr>
              <p:cNvPr id="18" name="Ink 17"/>
              <p:cNvPicPr/>
              <p:nvPr/>
            </p:nvPicPr>
            <p:blipFill>
              <a:blip r:embed="rId24"/>
              <a:stretch>
                <a:fillRect/>
              </a:stretch>
            </p:blipFill>
            <p:spPr>
              <a:xfrm>
                <a:off x="4667811" y="3835954"/>
                <a:ext cx="2012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p14:cNvContentPartPr/>
              <p14:nvPr/>
            </p14:nvContentPartPr>
            <p14:xfrm>
              <a:off x="927411" y="4755394"/>
              <a:ext cx="104760" cy="12960"/>
            </p14:xfrm>
          </p:contentPart>
        </mc:Choice>
        <mc:Fallback xmlns="">
          <p:pic>
            <p:nvPicPr>
              <p:cNvPr id="19" name="Ink 18"/>
              <p:cNvPicPr/>
              <p:nvPr/>
            </p:nvPicPr>
            <p:blipFill>
              <a:blip r:embed="rId26"/>
              <a:stretch>
                <a:fillRect/>
              </a:stretch>
            </p:blipFill>
            <p:spPr>
              <a:xfrm>
                <a:off x="867291" y="4635154"/>
                <a:ext cx="225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p14:cNvContentPartPr/>
              <p14:nvPr/>
            </p14:nvContentPartPr>
            <p14:xfrm>
              <a:off x="2167971" y="4755394"/>
              <a:ext cx="79200" cy="0"/>
            </p14:xfrm>
          </p:contentPart>
        </mc:Choice>
        <mc:Fallback xmlns="">
          <p:pic>
            <p:nvPicPr>
              <p:cNvPr id="20" name="Ink 19"/>
              <p:cNvPicPr/>
              <p:nvPr/>
            </p:nvPicPr>
            <p:blipFill>
              <a:blip r:embed="rId28"/>
              <a:stretch>
                <a:fillRect/>
              </a:stretch>
            </p:blipFill>
            <p:spPr>
              <a:xfrm>
                <a:off x="0" y="0"/>
                <a:ext cx="79200" cy="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p14:cNvContentPartPr/>
              <p14:nvPr/>
            </p14:nvContentPartPr>
            <p14:xfrm>
              <a:off x="3004611" y="4767994"/>
              <a:ext cx="52920" cy="360"/>
            </p14:xfrm>
          </p:contentPart>
        </mc:Choice>
        <mc:Fallback xmlns="">
          <p:pic>
            <p:nvPicPr>
              <p:cNvPr id="21" name="Ink 20"/>
              <p:cNvPicPr/>
              <p:nvPr/>
            </p:nvPicPr>
            <p:blipFill>
              <a:blip r:embed="rId30"/>
              <a:stretch>
                <a:fillRect/>
              </a:stretch>
            </p:blipFill>
            <p:spPr>
              <a:xfrm>
                <a:off x="2944491" y="4648114"/>
                <a:ext cx="172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p14:cNvContentPartPr/>
              <p14:nvPr/>
            </p14:nvContentPartPr>
            <p14:xfrm>
              <a:off x="3788331" y="4793914"/>
              <a:ext cx="52560" cy="0"/>
            </p14:xfrm>
          </p:contentPart>
        </mc:Choice>
        <mc:Fallback xmlns="">
          <p:pic>
            <p:nvPicPr>
              <p:cNvPr id="22" name="Ink 21"/>
              <p:cNvPicPr/>
              <p:nvPr/>
            </p:nvPicPr>
            <p:blipFill>
              <a:blip r:embed="rId30"/>
              <a:stretch>
                <a:fillRect/>
              </a:stretch>
            </p:blipFill>
            <p:spPr>
              <a:xfrm>
                <a:off x="0" y="0"/>
                <a:ext cx="52560" cy="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p14:cNvContentPartPr/>
              <p14:nvPr/>
            </p14:nvContentPartPr>
            <p14:xfrm>
              <a:off x="914451" y="5159674"/>
              <a:ext cx="104760" cy="0"/>
            </p14:xfrm>
          </p:contentPart>
        </mc:Choice>
        <mc:Fallback xmlns="">
          <p:pic>
            <p:nvPicPr>
              <p:cNvPr id="23" name="Ink 22"/>
              <p:cNvPicPr/>
              <p:nvPr/>
            </p:nvPicPr>
            <p:blipFill>
              <a:blip r:embed="rId33"/>
              <a:stretch>
                <a:fillRect/>
              </a:stretch>
            </p:blipFill>
            <p:spPr>
              <a:xfrm>
                <a:off x="0" y="0"/>
                <a:ext cx="104760" cy="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p14:cNvContentPartPr/>
              <p14:nvPr/>
            </p14:nvContentPartPr>
            <p14:xfrm>
              <a:off x="5420571" y="5157514"/>
              <a:ext cx="79200" cy="15840"/>
            </p14:xfrm>
          </p:contentPart>
        </mc:Choice>
        <mc:Fallback xmlns="">
          <p:pic>
            <p:nvPicPr>
              <p:cNvPr id="24" name="Ink 23"/>
              <p:cNvPicPr/>
              <p:nvPr/>
            </p:nvPicPr>
            <p:blipFill>
              <a:blip r:embed="rId35"/>
              <a:stretch>
                <a:fillRect/>
              </a:stretch>
            </p:blipFill>
            <p:spPr>
              <a:xfrm>
                <a:off x="5360811" y="5037634"/>
                <a:ext cx="1990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p14:cNvContentPartPr/>
              <p14:nvPr/>
            </p14:nvContentPartPr>
            <p14:xfrm>
              <a:off x="2024691" y="5561794"/>
              <a:ext cx="118440" cy="16560"/>
            </p14:xfrm>
          </p:contentPart>
        </mc:Choice>
        <mc:Fallback xmlns="">
          <p:pic>
            <p:nvPicPr>
              <p:cNvPr id="25" name="Ink 24"/>
              <p:cNvPicPr/>
              <p:nvPr/>
            </p:nvPicPr>
            <p:blipFill>
              <a:blip r:embed="rId37"/>
              <a:stretch>
                <a:fillRect/>
              </a:stretch>
            </p:blipFill>
            <p:spPr>
              <a:xfrm>
                <a:off x="1964571" y="5441914"/>
                <a:ext cx="2383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p14:cNvContentPartPr/>
              <p14:nvPr/>
            </p14:nvContentPartPr>
            <p14:xfrm>
              <a:off x="4963371" y="5578354"/>
              <a:ext cx="118440" cy="0"/>
            </p14:xfrm>
          </p:contentPart>
        </mc:Choice>
        <mc:Fallback xmlns="">
          <p:pic>
            <p:nvPicPr>
              <p:cNvPr id="26" name="Ink 25"/>
              <p:cNvPicPr/>
              <p:nvPr/>
            </p:nvPicPr>
            <p:blipFill>
              <a:blip r:embed="rId39"/>
              <a:stretch>
                <a:fillRect/>
              </a:stretch>
            </p:blipFill>
            <p:spPr>
              <a:xfrm>
                <a:off x="0" y="0"/>
                <a:ext cx="118440" cy="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p14:cNvContentPartPr/>
              <p14:nvPr/>
            </p14:nvContentPartPr>
            <p14:xfrm>
              <a:off x="1815891" y="5969674"/>
              <a:ext cx="104760" cy="360"/>
            </p14:xfrm>
          </p:contentPart>
        </mc:Choice>
        <mc:Fallback xmlns="">
          <p:pic>
            <p:nvPicPr>
              <p:cNvPr id="27" name="Ink 26"/>
              <p:cNvPicPr/>
              <p:nvPr/>
            </p:nvPicPr>
            <p:blipFill>
              <a:blip r:embed="rId33"/>
              <a:stretch>
                <a:fillRect/>
              </a:stretch>
            </p:blipFill>
            <p:spPr>
              <a:xfrm>
                <a:off x="1755771" y="5849794"/>
                <a:ext cx="225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p14:cNvContentPartPr/>
              <p14:nvPr/>
            </p14:nvContentPartPr>
            <p14:xfrm>
              <a:off x="2821731" y="5955634"/>
              <a:ext cx="92160" cy="14400"/>
            </p14:xfrm>
          </p:contentPart>
        </mc:Choice>
        <mc:Fallback xmlns="">
          <p:pic>
            <p:nvPicPr>
              <p:cNvPr id="28" name="Ink 27"/>
              <p:cNvPicPr/>
              <p:nvPr/>
            </p:nvPicPr>
            <p:blipFill>
              <a:blip r:embed="rId42"/>
              <a:stretch>
                <a:fillRect/>
              </a:stretch>
            </p:blipFill>
            <p:spPr>
              <a:xfrm>
                <a:off x="2761611" y="5835754"/>
                <a:ext cx="212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p14:cNvContentPartPr/>
              <p14:nvPr/>
            </p14:nvContentPartPr>
            <p14:xfrm>
              <a:off x="3840531" y="5969674"/>
              <a:ext cx="39960" cy="360"/>
            </p14:xfrm>
          </p:contentPart>
        </mc:Choice>
        <mc:Fallback xmlns="">
          <p:pic>
            <p:nvPicPr>
              <p:cNvPr id="29" name="Ink 28"/>
              <p:cNvPicPr/>
              <p:nvPr/>
            </p:nvPicPr>
            <p:blipFill>
              <a:blip r:embed="rId44"/>
              <a:stretch>
                <a:fillRect/>
              </a:stretch>
            </p:blipFill>
            <p:spPr>
              <a:xfrm>
                <a:off x="3780411" y="5849794"/>
                <a:ext cx="159840" cy="240120"/>
              </a:xfrm>
              <a:prstGeom prst="rect">
                <a:avLst/>
              </a:prstGeom>
            </p:spPr>
          </p:pic>
        </mc:Fallback>
      </mc:AlternateContent>
    </p:spTree>
    <p:extLst>
      <p:ext uri="{BB962C8B-B14F-4D97-AF65-F5344CB8AC3E}">
        <p14:creationId xmlns:p14="http://schemas.microsoft.com/office/powerpoint/2010/main" val="232170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921" y="809894"/>
            <a:ext cx="8508819" cy="415399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1044" y="-95794"/>
            <a:ext cx="7406640" cy="1356360"/>
          </a:xfrm>
        </p:spPr>
        <p:txBody>
          <a:bodyPr/>
          <a:lstStyle/>
          <a:p>
            <a:r>
              <a:rPr lang="en-GB" dirty="0" smtClean="0"/>
              <a:t>State Symbols</a:t>
            </a:r>
            <a:endParaRPr lang="en-GB" dirty="0"/>
          </a:p>
        </p:txBody>
      </p:sp>
      <p:sp>
        <p:nvSpPr>
          <p:cNvPr id="3" name="Content Placeholder 2"/>
          <p:cNvSpPr>
            <a:spLocks noGrp="1"/>
          </p:cNvSpPr>
          <p:nvPr>
            <p:ph idx="1"/>
          </p:nvPr>
        </p:nvSpPr>
        <p:spPr>
          <a:xfrm>
            <a:off x="373921" y="877382"/>
            <a:ext cx="8691699" cy="5575669"/>
          </a:xfrm>
        </p:spPr>
        <p:txBody>
          <a:bodyPr>
            <a:normAutofit fontScale="92500" lnSpcReduction="20000"/>
          </a:bodyPr>
          <a:lstStyle/>
          <a:p>
            <a:pPr marL="34290" indent="0">
              <a:buNone/>
            </a:pPr>
            <a:r>
              <a:rPr lang="en-GB" sz="2800" dirty="0" smtClean="0">
                <a:solidFill>
                  <a:schemeClr val="tx1"/>
                </a:solidFill>
              </a:rPr>
              <a:t>State symbols show the physical state of each substance in a chemical reaction.</a:t>
            </a:r>
            <a:endParaRPr lang="en-GB" sz="2800" dirty="0">
              <a:solidFill>
                <a:schemeClr val="tx1"/>
              </a:solidFill>
            </a:endParaRPr>
          </a:p>
          <a:p>
            <a:pPr marL="34290" indent="0" algn="ctr">
              <a:buNone/>
            </a:pPr>
            <a:r>
              <a:rPr lang="en-GB" sz="2800" dirty="0">
                <a:solidFill>
                  <a:schemeClr val="tx1"/>
                </a:solidFill>
              </a:rPr>
              <a:t>s</a:t>
            </a:r>
            <a:r>
              <a:rPr lang="en-GB" sz="2800" dirty="0" smtClean="0">
                <a:solidFill>
                  <a:schemeClr val="tx1"/>
                </a:solidFill>
              </a:rPr>
              <a:t>olid = s</a:t>
            </a:r>
          </a:p>
          <a:p>
            <a:pPr marL="34290" indent="0" algn="ctr">
              <a:buNone/>
            </a:pPr>
            <a:r>
              <a:rPr lang="en-GB" sz="2800" dirty="0">
                <a:solidFill>
                  <a:schemeClr val="tx1"/>
                </a:solidFill>
              </a:rPr>
              <a:t>l</a:t>
            </a:r>
            <a:r>
              <a:rPr lang="en-GB" sz="2800" dirty="0" smtClean="0">
                <a:solidFill>
                  <a:schemeClr val="tx1"/>
                </a:solidFill>
              </a:rPr>
              <a:t>iquid = l</a:t>
            </a:r>
          </a:p>
          <a:p>
            <a:pPr marL="34290" indent="0" algn="ctr">
              <a:buNone/>
            </a:pPr>
            <a:r>
              <a:rPr lang="en-GB" sz="2800" dirty="0">
                <a:solidFill>
                  <a:schemeClr val="tx1"/>
                </a:solidFill>
              </a:rPr>
              <a:t>g</a:t>
            </a:r>
            <a:r>
              <a:rPr lang="en-GB" sz="2800" dirty="0" smtClean="0">
                <a:solidFill>
                  <a:schemeClr val="tx1"/>
                </a:solidFill>
              </a:rPr>
              <a:t>as = g</a:t>
            </a:r>
          </a:p>
          <a:p>
            <a:pPr marL="34290" indent="0" algn="ctr">
              <a:buNone/>
            </a:pPr>
            <a:r>
              <a:rPr lang="en-GB" sz="2800" dirty="0" smtClean="0">
                <a:solidFill>
                  <a:schemeClr val="tx1"/>
                </a:solidFill>
              </a:rPr>
              <a:t>Dissolved in water/Solution (aqueous) = </a:t>
            </a:r>
            <a:r>
              <a:rPr lang="en-GB" sz="2800" dirty="0" err="1" smtClean="0">
                <a:solidFill>
                  <a:schemeClr val="tx1"/>
                </a:solidFill>
              </a:rPr>
              <a:t>aq</a:t>
            </a:r>
            <a:endParaRPr lang="en-GB" sz="2800" dirty="0" smtClean="0">
              <a:solidFill>
                <a:schemeClr val="tx1"/>
              </a:solidFill>
            </a:endParaRPr>
          </a:p>
          <a:p>
            <a:pPr marL="34290" indent="0" algn="ctr">
              <a:buNone/>
            </a:pPr>
            <a:endParaRPr lang="en-GB" sz="2800" dirty="0">
              <a:solidFill>
                <a:schemeClr val="tx1"/>
              </a:solidFill>
            </a:endParaRPr>
          </a:p>
          <a:p>
            <a:pPr>
              <a:buClrTx/>
            </a:pPr>
            <a:r>
              <a:rPr lang="en-GB" sz="2800" dirty="0">
                <a:solidFill>
                  <a:schemeClr val="tx1"/>
                </a:solidFill>
              </a:rPr>
              <a:t>Most acids and alkalis that we use </a:t>
            </a:r>
            <a:r>
              <a:rPr lang="en-GB" sz="2800" dirty="0" smtClean="0">
                <a:solidFill>
                  <a:schemeClr val="tx1"/>
                </a:solidFill>
              </a:rPr>
              <a:t>are </a:t>
            </a:r>
            <a:r>
              <a:rPr lang="en-GB" sz="2800" dirty="0">
                <a:solidFill>
                  <a:schemeClr val="tx1"/>
                </a:solidFill>
              </a:rPr>
              <a:t>solutions. </a:t>
            </a:r>
            <a:r>
              <a:rPr lang="en-GB" dirty="0" smtClean="0">
                <a:solidFill>
                  <a:schemeClr val="tx1"/>
                </a:solidFill>
              </a:rPr>
              <a:t>​</a:t>
            </a:r>
          </a:p>
          <a:p>
            <a:pPr>
              <a:buClrTx/>
            </a:pPr>
            <a:r>
              <a:rPr lang="en-GB" sz="2800" dirty="0" smtClean="0">
                <a:solidFill>
                  <a:schemeClr val="tx1"/>
                </a:solidFill>
              </a:rPr>
              <a:t>All </a:t>
            </a:r>
            <a:r>
              <a:rPr lang="en-GB" sz="2800" dirty="0">
                <a:solidFill>
                  <a:schemeClr val="tx1"/>
                </a:solidFill>
              </a:rPr>
              <a:t>metals are solids (except mercury!) </a:t>
            </a:r>
            <a:r>
              <a:rPr lang="en-GB" dirty="0" smtClean="0">
                <a:solidFill>
                  <a:schemeClr val="tx1"/>
                </a:solidFill>
              </a:rPr>
              <a:t>​</a:t>
            </a:r>
          </a:p>
          <a:p>
            <a:pPr>
              <a:buClrTx/>
            </a:pPr>
            <a:r>
              <a:rPr lang="en-GB" sz="2800" dirty="0" smtClean="0">
                <a:solidFill>
                  <a:schemeClr val="tx1"/>
                </a:solidFill>
              </a:rPr>
              <a:t>All </a:t>
            </a:r>
            <a:r>
              <a:rPr lang="en-GB" sz="2800" dirty="0">
                <a:solidFill>
                  <a:schemeClr val="tx1"/>
                </a:solidFill>
              </a:rPr>
              <a:t>ionic substances are solid. </a:t>
            </a:r>
            <a:endParaRPr lang="en-GB" sz="2800" dirty="0" smtClean="0">
              <a:solidFill>
                <a:schemeClr val="tx1"/>
              </a:solidFill>
            </a:endParaRPr>
          </a:p>
          <a:p>
            <a:pPr marL="34290" indent="0" algn="ctr">
              <a:buNone/>
            </a:pPr>
            <a:endParaRPr lang="en-GB" sz="2800" dirty="0">
              <a:solidFill>
                <a:schemeClr val="tx1"/>
              </a:solidFill>
            </a:endParaRPr>
          </a:p>
          <a:p>
            <a:pPr marL="34290" indent="0" algn="ctr">
              <a:buNone/>
            </a:pPr>
            <a:r>
              <a:rPr lang="en-GB" sz="2800" dirty="0" smtClean="0">
                <a:solidFill>
                  <a:schemeClr val="tx1"/>
                </a:solidFill>
              </a:rPr>
              <a:t>Carbon + Oxygen </a:t>
            </a:r>
            <a:r>
              <a:rPr lang="en-GB" sz="2800" dirty="0" smtClean="0">
                <a:solidFill>
                  <a:schemeClr val="tx1"/>
                </a:solidFill>
                <a:sym typeface="Wingdings" panose="05000000000000000000" pitchFamily="2" charset="2"/>
              </a:rPr>
              <a:t> Carbon Dioxide</a:t>
            </a:r>
          </a:p>
          <a:p>
            <a:pPr marL="34290" indent="0" algn="ctr">
              <a:buNone/>
            </a:pPr>
            <a:r>
              <a:rPr lang="en-GB" sz="2800" dirty="0" smtClean="0">
                <a:solidFill>
                  <a:schemeClr val="tx1"/>
                </a:solidFill>
                <a:sym typeface="Wingdings" panose="05000000000000000000" pitchFamily="2" charset="2"/>
              </a:rPr>
              <a:t>C </a:t>
            </a:r>
            <a:r>
              <a:rPr lang="en-GB" sz="2800" baseline="-25000" dirty="0" smtClean="0">
                <a:solidFill>
                  <a:schemeClr val="tx1"/>
                </a:solidFill>
                <a:sym typeface="Wingdings" panose="05000000000000000000" pitchFamily="2" charset="2"/>
              </a:rPr>
              <a:t>(s)</a:t>
            </a:r>
            <a:r>
              <a:rPr lang="en-GB" sz="2800" dirty="0" smtClean="0">
                <a:solidFill>
                  <a:schemeClr val="tx1"/>
                </a:solidFill>
                <a:sym typeface="Wingdings" panose="05000000000000000000" pitchFamily="2" charset="2"/>
              </a:rPr>
              <a:t> + O</a:t>
            </a:r>
            <a:r>
              <a:rPr lang="en-GB" sz="2800" baseline="-25000" dirty="0" smtClean="0">
                <a:solidFill>
                  <a:schemeClr val="tx1"/>
                </a:solidFill>
                <a:sym typeface="Wingdings" panose="05000000000000000000" pitchFamily="2" charset="2"/>
              </a:rPr>
              <a:t>2 (g)</a:t>
            </a:r>
            <a:r>
              <a:rPr lang="en-GB" sz="2800" dirty="0" smtClean="0">
                <a:solidFill>
                  <a:schemeClr val="tx1"/>
                </a:solidFill>
                <a:sym typeface="Wingdings" panose="05000000000000000000" pitchFamily="2" charset="2"/>
              </a:rPr>
              <a:t>  CO</a:t>
            </a:r>
            <a:r>
              <a:rPr lang="en-GB" sz="2800" baseline="-25000" dirty="0" smtClean="0">
                <a:solidFill>
                  <a:schemeClr val="tx1"/>
                </a:solidFill>
                <a:sym typeface="Wingdings" panose="05000000000000000000" pitchFamily="2" charset="2"/>
              </a:rPr>
              <a:t>2 (g)</a:t>
            </a:r>
            <a:r>
              <a:rPr lang="en-GB" sz="2800" dirty="0" smtClean="0">
                <a:solidFill>
                  <a:schemeClr val="tx1"/>
                </a:solidFill>
                <a:sym typeface="Wingdings" panose="05000000000000000000" pitchFamily="2" charset="2"/>
              </a:rPr>
              <a:t> </a:t>
            </a:r>
            <a:endParaRPr lang="en-GB" sz="2800" dirty="0">
              <a:solidFill>
                <a:schemeClr val="tx1"/>
              </a:solidFill>
            </a:endParaRPr>
          </a:p>
        </p:txBody>
      </p:sp>
    </p:spTree>
    <p:extLst>
      <p:ext uri="{BB962C8B-B14F-4D97-AF65-F5344CB8AC3E}">
        <p14:creationId xmlns:p14="http://schemas.microsoft.com/office/powerpoint/2010/main" val="2288771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98" y="208371"/>
            <a:ext cx="7886700" cy="1325563"/>
          </a:xfrm>
        </p:spPr>
        <p:txBody>
          <a:bodyPr/>
          <a:lstStyle/>
          <a:p>
            <a:r>
              <a:rPr lang="en-IE" b="1" dirty="0" smtClean="0"/>
              <a:t>Task 5: </a:t>
            </a:r>
            <a:r>
              <a:rPr lang="en-IE" dirty="0" smtClean="0"/>
              <a:t>Rewrite </a:t>
            </a:r>
            <a:r>
              <a:rPr lang="en-IE" dirty="0"/>
              <a:t>these as symbol equations with state symbols</a:t>
            </a:r>
          </a:p>
        </p:txBody>
      </p:sp>
      <p:sp>
        <p:nvSpPr>
          <p:cNvPr id="3" name="Content Placeholder 2"/>
          <p:cNvSpPr>
            <a:spLocks noGrp="1"/>
          </p:cNvSpPr>
          <p:nvPr>
            <p:ph idx="1"/>
          </p:nvPr>
        </p:nvSpPr>
        <p:spPr>
          <a:xfrm>
            <a:off x="857252" y="1670935"/>
            <a:ext cx="7404653" cy="4475922"/>
          </a:xfrm>
        </p:spPr>
        <p:txBody>
          <a:bodyPr>
            <a:normAutofit fontScale="92500"/>
          </a:bodyPr>
          <a:lstStyle/>
          <a:p>
            <a:pPr marL="548640" indent="-514350">
              <a:buFont typeface="+mj-lt"/>
              <a:buAutoNum type="arabicPeriod"/>
            </a:pPr>
            <a:r>
              <a:rPr lang="en-IE" sz="2800" dirty="0"/>
              <a:t>Hydrogen and oxygen are both gases that react together to make water</a:t>
            </a:r>
            <a:r>
              <a:rPr lang="en-IE" sz="2800" dirty="0" smtClean="0"/>
              <a:t>.</a:t>
            </a:r>
          </a:p>
          <a:p>
            <a:pPr marL="34290" indent="0" algn="ctr">
              <a:buNone/>
            </a:pPr>
            <a:r>
              <a:rPr lang="en-IE" dirty="0" smtClean="0">
                <a:solidFill>
                  <a:srgbClr val="00B0F0"/>
                </a:solidFill>
              </a:rPr>
              <a:t>H</a:t>
            </a:r>
            <a:r>
              <a:rPr lang="en-IE" baseline="-25000" dirty="0" smtClean="0">
                <a:solidFill>
                  <a:srgbClr val="00B0F0"/>
                </a:solidFill>
              </a:rPr>
              <a:t>2</a:t>
            </a:r>
            <a:r>
              <a:rPr lang="en-IE" dirty="0" smtClean="0">
                <a:solidFill>
                  <a:srgbClr val="00B0F0"/>
                </a:solidFill>
              </a:rPr>
              <a:t>( ) + O</a:t>
            </a:r>
            <a:r>
              <a:rPr lang="en-IE" baseline="-25000" dirty="0" smtClean="0">
                <a:solidFill>
                  <a:srgbClr val="00B0F0"/>
                </a:solidFill>
              </a:rPr>
              <a:t>2</a:t>
            </a:r>
            <a:r>
              <a:rPr lang="en-IE" dirty="0" smtClean="0">
                <a:solidFill>
                  <a:srgbClr val="00B0F0"/>
                </a:solidFill>
              </a:rPr>
              <a:t>( ) </a:t>
            </a:r>
            <a:r>
              <a:rPr lang="en-IE" dirty="0" smtClean="0">
                <a:solidFill>
                  <a:srgbClr val="00B0F0"/>
                </a:solidFill>
                <a:sym typeface="Wingdings" panose="05000000000000000000" pitchFamily="2" charset="2"/>
              </a:rPr>
              <a:t> H</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O( )</a:t>
            </a:r>
            <a:endParaRPr lang="en-IE" sz="2800" dirty="0">
              <a:solidFill>
                <a:srgbClr val="00B0F0"/>
              </a:solidFill>
            </a:endParaRPr>
          </a:p>
          <a:p>
            <a:pPr marL="548640" indent="-514350">
              <a:buFont typeface="+mj-lt"/>
              <a:buAutoNum type="arabicPeriod" startAt="2"/>
            </a:pPr>
            <a:r>
              <a:rPr lang="en-IE" dirty="0" smtClean="0"/>
              <a:t>Magnesium oxide is a white powder that</a:t>
            </a:r>
            <a:r>
              <a:rPr lang="en-IE" sz="2800" dirty="0" smtClean="0"/>
              <a:t> </a:t>
            </a:r>
            <a:r>
              <a:rPr lang="en-IE" sz="2800" dirty="0"/>
              <a:t>is made </a:t>
            </a:r>
            <a:r>
              <a:rPr lang="en-IE" sz="2800" dirty="0" smtClean="0"/>
              <a:t>when magnesium is burned in oxygen gas.</a:t>
            </a:r>
          </a:p>
          <a:p>
            <a:pPr marL="34290" indent="0" algn="ctr">
              <a:buNone/>
            </a:pPr>
            <a:r>
              <a:rPr lang="en-IE" dirty="0" smtClean="0">
                <a:solidFill>
                  <a:srgbClr val="00B0F0"/>
                </a:solidFill>
              </a:rPr>
              <a:t>Mg( ) + O</a:t>
            </a:r>
            <a:r>
              <a:rPr lang="en-IE" baseline="-25000" dirty="0" smtClean="0">
                <a:solidFill>
                  <a:srgbClr val="00B0F0"/>
                </a:solidFill>
              </a:rPr>
              <a:t>2</a:t>
            </a:r>
            <a:r>
              <a:rPr lang="en-IE" dirty="0" smtClean="0">
                <a:solidFill>
                  <a:srgbClr val="00B0F0"/>
                </a:solidFill>
              </a:rPr>
              <a:t>( ) </a:t>
            </a:r>
            <a:r>
              <a:rPr lang="en-IE" dirty="0" smtClean="0">
                <a:solidFill>
                  <a:srgbClr val="00B0F0"/>
                </a:solidFill>
                <a:sym typeface="Wingdings" panose="05000000000000000000" pitchFamily="2" charset="2"/>
              </a:rPr>
              <a:t> </a:t>
            </a:r>
            <a:r>
              <a:rPr lang="en-IE" dirty="0" err="1" smtClean="0">
                <a:solidFill>
                  <a:srgbClr val="00B0F0"/>
                </a:solidFill>
                <a:sym typeface="Wingdings" panose="05000000000000000000" pitchFamily="2" charset="2"/>
              </a:rPr>
              <a:t>MgO</a:t>
            </a:r>
            <a:r>
              <a:rPr lang="en-IE" dirty="0" smtClean="0">
                <a:solidFill>
                  <a:srgbClr val="00B0F0"/>
                </a:solidFill>
                <a:sym typeface="Wingdings" panose="05000000000000000000" pitchFamily="2" charset="2"/>
              </a:rPr>
              <a:t>( )</a:t>
            </a:r>
            <a:endParaRPr lang="en-IE" sz="2800" dirty="0">
              <a:solidFill>
                <a:srgbClr val="00B0F0"/>
              </a:solidFill>
            </a:endParaRPr>
          </a:p>
          <a:p>
            <a:pPr marL="548640" indent="-514350">
              <a:buFont typeface="+mj-lt"/>
              <a:buAutoNum type="arabicPeriod" startAt="3"/>
            </a:pPr>
            <a:r>
              <a:rPr lang="en-IE" sz="2800" dirty="0"/>
              <a:t>Magnesium and hydrochloric acid react together to make </a:t>
            </a:r>
            <a:r>
              <a:rPr lang="en-IE" sz="2800" dirty="0" smtClean="0"/>
              <a:t>hydrogen gas </a:t>
            </a:r>
            <a:r>
              <a:rPr lang="en-IE" sz="2800" dirty="0"/>
              <a:t>and magnesium chloride (which is dissolved in water</a:t>
            </a:r>
            <a:r>
              <a:rPr lang="en-IE" sz="2800" dirty="0" smtClean="0"/>
              <a:t>).</a:t>
            </a:r>
          </a:p>
          <a:p>
            <a:pPr marL="34290" indent="0" algn="ctr">
              <a:buNone/>
            </a:pPr>
            <a:r>
              <a:rPr lang="en-IE" dirty="0" smtClean="0">
                <a:solidFill>
                  <a:srgbClr val="00B0F0"/>
                </a:solidFill>
              </a:rPr>
              <a:t>Mg( ) + </a:t>
            </a:r>
            <a:r>
              <a:rPr lang="en-IE" dirty="0" err="1" smtClean="0">
                <a:solidFill>
                  <a:srgbClr val="00B0F0"/>
                </a:solidFill>
              </a:rPr>
              <a:t>HCl</a:t>
            </a:r>
            <a:r>
              <a:rPr lang="en-IE" dirty="0" smtClean="0">
                <a:solidFill>
                  <a:srgbClr val="00B0F0"/>
                </a:solidFill>
              </a:rPr>
              <a:t>( ) </a:t>
            </a:r>
            <a:r>
              <a:rPr lang="en-IE" dirty="0" smtClean="0">
                <a:solidFill>
                  <a:srgbClr val="00B0F0"/>
                </a:solidFill>
                <a:sym typeface="Wingdings" panose="05000000000000000000" pitchFamily="2" charset="2"/>
              </a:rPr>
              <a:t> H</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 ) + MgCl</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 )</a:t>
            </a:r>
          </a:p>
        </p:txBody>
      </p:sp>
      <p:pic>
        <p:nvPicPr>
          <p:cNvPr id="4" name="Picture 3"/>
          <p:cNvPicPr>
            <a:picLocks noChangeAspect="1"/>
          </p:cNvPicPr>
          <p:nvPr/>
        </p:nvPicPr>
        <p:blipFill rotWithShape="1">
          <a:blip r:embed="rId2"/>
          <a:srcRect l="22699" t="15568" r="18889" b="30281"/>
          <a:stretch/>
        </p:blipFill>
        <p:spPr>
          <a:xfrm>
            <a:off x="7798525" y="71370"/>
            <a:ext cx="1201784" cy="1201783"/>
          </a:xfrm>
          <a:prstGeom prst="rect">
            <a:avLst/>
          </a:prstGeom>
        </p:spPr>
      </p:pic>
      <p:sp>
        <p:nvSpPr>
          <p:cNvPr id="5" name="TextBox 4"/>
          <p:cNvSpPr txBox="1"/>
          <p:nvPr/>
        </p:nvSpPr>
        <p:spPr>
          <a:xfrm>
            <a:off x="433777" y="6201076"/>
            <a:ext cx="8271545" cy="523220"/>
          </a:xfrm>
          <a:prstGeom prst="rect">
            <a:avLst/>
          </a:prstGeom>
          <a:solidFill>
            <a:schemeClr val="accent2">
              <a:lumMod val="40000"/>
              <a:lumOff val="60000"/>
            </a:schemeClr>
          </a:solidFill>
        </p:spPr>
        <p:txBody>
          <a:bodyPr wrap="square" rtlCol="0">
            <a:spAutoFit/>
          </a:bodyPr>
          <a:lstStyle/>
          <a:p>
            <a:r>
              <a:rPr lang="en-GB" sz="2800" u="sng" dirty="0" smtClean="0"/>
              <a:t>Extension:</a:t>
            </a:r>
            <a:r>
              <a:rPr lang="en-GB" sz="2000" dirty="0">
                <a:solidFill>
                  <a:prstClr val="black"/>
                </a:solidFill>
                <a:latin typeface="Leelawadee" panose="020B0502040204020203" pitchFamily="34" charset="-34"/>
                <a:cs typeface="Leelawadee" panose="020B0502040204020203" pitchFamily="34" charset="-34"/>
                <a:sym typeface="Wingdings" panose="05000000000000000000" pitchFamily="2" charset="2"/>
              </a:rPr>
              <a:t> </a:t>
            </a:r>
            <a:r>
              <a:rPr lang="en-GB" sz="2000" dirty="0">
                <a:latin typeface="Leelawadee" panose="020B0502040204020203" pitchFamily="34" charset="-34"/>
                <a:cs typeface="Leelawadee" panose="020B0502040204020203" pitchFamily="34" charset="-34"/>
                <a:sym typeface="Wingdings" panose="05000000000000000000" pitchFamily="2" charset="2"/>
              </a:rPr>
              <a:t>Can you </a:t>
            </a:r>
            <a:r>
              <a:rPr lang="en-GB" sz="2000" dirty="0" smtClean="0">
                <a:latin typeface="Leelawadee" panose="020B0502040204020203" pitchFamily="34" charset="-34"/>
                <a:cs typeface="Leelawadee" panose="020B0502040204020203" pitchFamily="34" charset="-34"/>
                <a:sym typeface="Wingdings" panose="05000000000000000000" pitchFamily="2" charset="2"/>
              </a:rPr>
              <a:t>balance them</a:t>
            </a:r>
            <a:r>
              <a:rPr lang="en-GB" sz="2000" dirty="0" smtClean="0">
                <a:solidFill>
                  <a:prstClr val="black"/>
                </a:solidFill>
                <a:latin typeface="Leelawadee" panose="020B0502040204020203" pitchFamily="34" charset="-34"/>
                <a:cs typeface="Leelawadee" panose="020B0502040204020203" pitchFamily="34" charset="-34"/>
                <a:sym typeface="Wingdings" panose="05000000000000000000" pitchFamily="2" charset="2"/>
              </a:rPr>
              <a:t>? </a:t>
            </a:r>
            <a:endParaRPr lang="en-GB" sz="2800" u="sng" dirty="0" smtClean="0"/>
          </a:p>
        </p:txBody>
      </p:sp>
    </p:spTree>
    <p:extLst>
      <p:ext uri="{BB962C8B-B14F-4D97-AF65-F5344CB8AC3E}">
        <p14:creationId xmlns:p14="http://schemas.microsoft.com/office/powerpoint/2010/main" val="3671106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lesson</a:t>
            </a:r>
            <a:endParaRPr lang="en-GB" b="1" dirty="0"/>
          </a:p>
        </p:txBody>
      </p:sp>
      <p:sp>
        <p:nvSpPr>
          <p:cNvPr id="3" name="Content Placeholder 2"/>
          <p:cNvSpPr>
            <a:spLocks noGrp="1"/>
          </p:cNvSpPr>
          <p:nvPr>
            <p:ph idx="1"/>
          </p:nvPr>
        </p:nvSpPr>
        <p:spPr>
          <a:xfrm>
            <a:off x="181232" y="1913585"/>
            <a:ext cx="8723871" cy="4651972"/>
          </a:xfrm>
        </p:spPr>
        <p:txBody>
          <a:bodyPr>
            <a:normAutofit fontScale="77500" lnSpcReduction="20000"/>
          </a:bodyPr>
          <a:lstStyle/>
          <a:p>
            <a:r>
              <a:rPr lang="en-GB" b="1" dirty="0" smtClean="0"/>
              <a:t>To know what reactants and products are</a:t>
            </a:r>
          </a:p>
          <a:p>
            <a:r>
              <a:rPr lang="en-GB" b="1" dirty="0" smtClean="0"/>
              <a:t>To deduce word equations from sentences.</a:t>
            </a:r>
          </a:p>
          <a:p>
            <a:r>
              <a:rPr lang="en-GB" b="1" dirty="0" smtClean="0"/>
              <a:t>Be able to write and balance chemical symbol equations</a:t>
            </a:r>
          </a:p>
          <a:p>
            <a:pPr marL="0" indent="0">
              <a:buNone/>
            </a:pPr>
            <a:r>
              <a:rPr lang="en-GB" b="1" dirty="0" smtClean="0"/>
              <a:t>BONUS</a:t>
            </a:r>
          </a:p>
          <a:p>
            <a:r>
              <a:rPr lang="en-GB" b="1" dirty="0" smtClean="0"/>
              <a:t>To use state symbols in your symbol equations</a:t>
            </a:r>
          </a:p>
          <a:p>
            <a:pPr marL="0" indent="0">
              <a:buNone/>
            </a:pPr>
            <a:endParaRPr lang="en-GB" dirty="0"/>
          </a:p>
          <a:p>
            <a:r>
              <a:rPr lang="en-GB" dirty="0" smtClean="0"/>
              <a:t>In order to maintain social distancing and keep everyone safe:</a:t>
            </a:r>
          </a:p>
          <a:p>
            <a:pPr marL="514350" indent="-514350">
              <a:buAutoNum type="alphaLcParenBoth"/>
            </a:pPr>
            <a:r>
              <a:rPr lang="en-GB" dirty="0" smtClean="0"/>
              <a:t>You will need to copy from the board, rather than have worksheets</a:t>
            </a:r>
          </a:p>
          <a:p>
            <a:pPr marL="514350" indent="-514350">
              <a:buAutoNum type="alphaLcParenBoth"/>
            </a:pPr>
            <a:r>
              <a:rPr lang="en-GB" dirty="0" smtClean="0"/>
              <a:t>There will be EASY, MEDIUM or HARDER tasks for different abilities in the room</a:t>
            </a:r>
          </a:p>
          <a:p>
            <a:pPr marL="0" indent="0">
              <a:buNone/>
            </a:pPr>
            <a:r>
              <a:rPr lang="en-GB" dirty="0" smtClean="0"/>
              <a:t>(c) Put your hand up if you need some help, but don’t leave your seat.</a:t>
            </a:r>
          </a:p>
          <a:p>
            <a:pPr marL="0" indent="0">
              <a:buNone/>
            </a:pPr>
            <a:r>
              <a:rPr lang="en-GB" dirty="0" smtClean="0"/>
              <a:t>(d) Don’t share equipment, and keep your work with you at the end of the lesson.</a:t>
            </a:r>
            <a:endParaRPr lang="en-GB" dirty="0"/>
          </a:p>
        </p:txBody>
      </p:sp>
    </p:spTree>
    <p:extLst>
      <p:ext uri="{BB962C8B-B14F-4D97-AF65-F5344CB8AC3E}">
        <p14:creationId xmlns:p14="http://schemas.microsoft.com/office/powerpoint/2010/main" val="1410604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98" y="208371"/>
            <a:ext cx="7886700" cy="1325563"/>
          </a:xfrm>
        </p:spPr>
        <p:txBody>
          <a:bodyPr/>
          <a:lstStyle/>
          <a:p>
            <a:r>
              <a:rPr lang="en-GB" b="1" dirty="0"/>
              <a:t>Answers </a:t>
            </a:r>
            <a:r>
              <a:rPr lang="en-GB" b="1" dirty="0">
                <a:sym typeface="Wingdings" panose="05000000000000000000" pitchFamily="2" charset="2"/>
              </a:rPr>
              <a:t>:</a:t>
            </a:r>
            <a:endParaRPr lang="en-IE" dirty="0"/>
          </a:p>
        </p:txBody>
      </p:sp>
      <p:sp>
        <p:nvSpPr>
          <p:cNvPr id="3" name="Content Placeholder 2"/>
          <p:cNvSpPr>
            <a:spLocks noGrp="1"/>
          </p:cNvSpPr>
          <p:nvPr>
            <p:ph idx="1"/>
          </p:nvPr>
        </p:nvSpPr>
        <p:spPr>
          <a:xfrm>
            <a:off x="844189" y="1533934"/>
            <a:ext cx="7404653" cy="4475922"/>
          </a:xfrm>
        </p:spPr>
        <p:txBody>
          <a:bodyPr>
            <a:normAutofit fontScale="92500"/>
          </a:bodyPr>
          <a:lstStyle/>
          <a:p>
            <a:pPr marL="548640" indent="-514350">
              <a:buFont typeface="+mj-lt"/>
              <a:buAutoNum type="arabicPeriod"/>
            </a:pPr>
            <a:r>
              <a:rPr lang="en-IE" sz="2800" dirty="0"/>
              <a:t>Hydrogen and oxygen are both gases that react together to make </a:t>
            </a:r>
            <a:r>
              <a:rPr lang="en-IE" sz="2800" dirty="0" smtClean="0"/>
              <a:t>water</a:t>
            </a:r>
            <a:r>
              <a:rPr lang="en-IE" dirty="0"/>
              <a:t> </a:t>
            </a:r>
            <a:r>
              <a:rPr lang="en-IE" dirty="0" smtClean="0"/>
              <a:t>vapour</a:t>
            </a:r>
            <a:endParaRPr lang="en-IE" sz="2800" dirty="0" smtClean="0"/>
          </a:p>
          <a:p>
            <a:pPr marL="34290" indent="0" algn="ctr">
              <a:buNone/>
            </a:pPr>
            <a:r>
              <a:rPr lang="en-IE" b="1" dirty="0">
                <a:solidFill>
                  <a:srgbClr val="FF0000"/>
                </a:solidFill>
                <a:sym typeface="Wingdings" panose="05000000000000000000" pitchFamily="2" charset="2"/>
              </a:rPr>
              <a:t>2</a:t>
            </a:r>
            <a:r>
              <a:rPr lang="en-IE" dirty="0" smtClean="0">
                <a:solidFill>
                  <a:srgbClr val="00B0F0"/>
                </a:solidFill>
              </a:rPr>
              <a:t>H</a:t>
            </a:r>
            <a:r>
              <a:rPr lang="en-IE" baseline="-25000" dirty="0" smtClean="0">
                <a:solidFill>
                  <a:srgbClr val="00B0F0"/>
                </a:solidFill>
              </a:rPr>
              <a:t>2</a:t>
            </a:r>
            <a:r>
              <a:rPr lang="en-IE" dirty="0" smtClean="0">
                <a:solidFill>
                  <a:srgbClr val="00B0F0"/>
                </a:solidFill>
              </a:rPr>
              <a:t>(</a:t>
            </a:r>
            <a:r>
              <a:rPr lang="en-IE" dirty="0" smtClean="0">
                <a:solidFill>
                  <a:srgbClr val="FF0000"/>
                </a:solidFill>
              </a:rPr>
              <a:t>g</a:t>
            </a:r>
            <a:r>
              <a:rPr lang="en-IE" dirty="0" smtClean="0">
                <a:solidFill>
                  <a:srgbClr val="00B0F0"/>
                </a:solidFill>
              </a:rPr>
              <a:t>) + O</a:t>
            </a:r>
            <a:r>
              <a:rPr lang="en-IE" baseline="-25000" dirty="0" smtClean="0">
                <a:solidFill>
                  <a:srgbClr val="00B0F0"/>
                </a:solidFill>
              </a:rPr>
              <a:t>2</a:t>
            </a:r>
            <a:r>
              <a:rPr lang="en-IE" dirty="0" smtClean="0">
                <a:solidFill>
                  <a:srgbClr val="00B0F0"/>
                </a:solidFill>
              </a:rPr>
              <a:t>(</a:t>
            </a:r>
            <a:r>
              <a:rPr lang="en-IE" dirty="0" smtClean="0">
                <a:solidFill>
                  <a:srgbClr val="FF0000"/>
                </a:solidFill>
              </a:rPr>
              <a:t>g</a:t>
            </a:r>
            <a:r>
              <a:rPr lang="en-IE" dirty="0" smtClean="0">
                <a:solidFill>
                  <a:srgbClr val="00B0F0"/>
                </a:solidFill>
              </a:rPr>
              <a:t>) </a:t>
            </a:r>
            <a:r>
              <a:rPr lang="en-IE" dirty="0" smtClean="0">
                <a:solidFill>
                  <a:srgbClr val="00B0F0"/>
                </a:solidFill>
                <a:sym typeface="Wingdings" panose="05000000000000000000" pitchFamily="2" charset="2"/>
              </a:rPr>
              <a:t> </a:t>
            </a:r>
            <a:r>
              <a:rPr lang="en-IE" b="1" dirty="0" smtClean="0">
                <a:solidFill>
                  <a:srgbClr val="FF0000"/>
                </a:solidFill>
                <a:sym typeface="Wingdings" panose="05000000000000000000" pitchFamily="2" charset="2"/>
              </a:rPr>
              <a:t>2</a:t>
            </a:r>
            <a:r>
              <a:rPr lang="en-IE" dirty="0" smtClean="0">
                <a:solidFill>
                  <a:srgbClr val="00B0F0"/>
                </a:solidFill>
                <a:sym typeface="Wingdings" panose="05000000000000000000" pitchFamily="2" charset="2"/>
              </a:rPr>
              <a:t>H</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O(</a:t>
            </a:r>
            <a:r>
              <a:rPr lang="en-IE" dirty="0" smtClean="0">
                <a:solidFill>
                  <a:srgbClr val="FF0000"/>
                </a:solidFill>
                <a:sym typeface="Wingdings" panose="05000000000000000000" pitchFamily="2" charset="2"/>
              </a:rPr>
              <a:t>g</a:t>
            </a:r>
            <a:r>
              <a:rPr lang="en-IE" dirty="0" smtClean="0">
                <a:solidFill>
                  <a:srgbClr val="00B0F0"/>
                </a:solidFill>
                <a:sym typeface="Wingdings" panose="05000000000000000000" pitchFamily="2" charset="2"/>
              </a:rPr>
              <a:t>)</a:t>
            </a:r>
            <a:endParaRPr lang="en-IE" sz="2800" dirty="0">
              <a:solidFill>
                <a:srgbClr val="00B0F0"/>
              </a:solidFill>
            </a:endParaRPr>
          </a:p>
          <a:p>
            <a:pPr marL="548640" indent="-514350">
              <a:buFont typeface="+mj-lt"/>
              <a:buAutoNum type="arabicPeriod" startAt="2"/>
            </a:pPr>
            <a:r>
              <a:rPr lang="en-IE" dirty="0" smtClean="0"/>
              <a:t>Magnesium oxide is a white powder that</a:t>
            </a:r>
            <a:r>
              <a:rPr lang="en-IE" sz="2800" dirty="0" smtClean="0"/>
              <a:t> </a:t>
            </a:r>
            <a:r>
              <a:rPr lang="en-IE" sz="2800" dirty="0"/>
              <a:t>is made </a:t>
            </a:r>
            <a:r>
              <a:rPr lang="en-IE" sz="2800" dirty="0" smtClean="0"/>
              <a:t>when magnesium is burned in oxygen gas.</a:t>
            </a:r>
          </a:p>
          <a:p>
            <a:pPr marL="34290" indent="0" algn="ctr">
              <a:buNone/>
            </a:pPr>
            <a:r>
              <a:rPr lang="en-IE" b="1" dirty="0">
                <a:solidFill>
                  <a:srgbClr val="FF0000"/>
                </a:solidFill>
                <a:sym typeface="Wingdings" panose="05000000000000000000" pitchFamily="2" charset="2"/>
              </a:rPr>
              <a:t>2</a:t>
            </a:r>
            <a:r>
              <a:rPr lang="en-IE" dirty="0" smtClean="0">
                <a:solidFill>
                  <a:srgbClr val="00B0F0"/>
                </a:solidFill>
              </a:rPr>
              <a:t>Mg(</a:t>
            </a:r>
            <a:r>
              <a:rPr lang="en-IE" dirty="0" smtClean="0">
                <a:solidFill>
                  <a:srgbClr val="FF0000"/>
                </a:solidFill>
              </a:rPr>
              <a:t>s</a:t>
            </a:r>
            <a:r>
              <a:rPr lang="en-IE" dirty="0" smtClean="0">
                <a:solidFill>
                  <a:srgbClr val="00B0F0"/>
                </a:solidFill>
              </a:rPr>
              <a:t>) + O</a:t>
            </a:r>
            <a:r>
              <a:rPr lang="en-IE" baseline="-25000" dirty="0" smtClean="0">
                <a:solidFill>
                  <a:srgbClr val="00B0F0"/>
                </a:solidFill>
              </a:rPr>
              <a:t>2</a:t>
            </a:r>
            <a:r>
              <a:rPr lang="en-IE" dirty="0" smtClean="0">
                <a:solidFill>
                  <a:srgbClr val="00B0F0"/>
                </a:solidFill>
              </a:rPr>
              <a:t>(</a:t>
            </a:r>
            <a:r>
              <a:rPr lang="en-IE" dirty="0" smtClean="0">
                <a:solidFill>
                  <a:srgbClr val="FF0000"/>
                </a:solidFill>
              </a:rPr>
              <a:t>g</a:t>
            </a:r>
            <a:r>
              <a:rPr lang="en-IE" dirty="0" smtClean="0">
                <a:solidFill>
                  <a:srgbClr val="00B0F0"/>
                </a:solidFill>
              </a:rPr>
              <a:t>) </a:t>
            </a:r>
            <a:r>
              <a:rPr lang="en-IE" dirty="0" smtClean="0">
                <a:solidFill>
                  <a:srgbClr val="00B0F0"/>
                </a:solidFill>
                <a:sym typeface="Wingdings" panose="05000000000000000000" pitchFamily="2" charset="2"/>
              </a:rPr>
              <a:t> </a:t>
            </a:r>
            <a:r>
              <a:rPr lang="en-IE" b="1" dirty="0">
                <a:solidFill>
                  <a:srgbClr val="FF0000"/>
                </a:solidFill>
                <a:sym typeface="Wingdings" panose="05000000000000000000" pitchFamily="2" charset="2"/>
              </a:rPr>
              <a:t>2</a:t>
            </a:r>
            <a:r>
              <a:rPr lang="en-IE" dirty="0" smtClean="0">
                <a:solidFill>
                  <a:srgbClr val="00B0F0"/>
                </a:solidFill>
                <a:sym typeface="Wingdings" panose="05000000000000000000" pitchFamily="2" charset="2"/>
              </a:rPr>
              <a:t>MgO(</a:t>
            </a:r>
            <a:r>
              <a:rPr lang="en-IE" dirty="0" smtClean="0">
                <a:solidFill>
                  <a:srgbClr val="FF0000"/>
                </a:solidFill>
                <a:sym typeface="Wingdings" panose="05000000000000000000" pitchFamily="2" charset="2"/>
              </a:rPr>
              <a:t>s</a:t>
            </a:r>
            <a:r>
              <a:rPr lang="en-IE" dirty="0" smtClean="0">
                <a:solidFill>
                  <a:srgbClr val="00B0F0"/>
                </a:solidFill>
                <a:sym typeface="Wingdings" panose="05000000000000000000" pitchFamily="2" charset="2"/>
              </a:rPr>
              <a:t>)</a:t>
            </a:r>
            <a:endParaRPr lang="en-IE" sz="2800" dirty="0">
              <a:solidFill>
                <a:srgbClr val="00B0F0"/>
              </a:solidFill>
            </a:endParaRPr>
          </a:p>
          <a:p>
            <a:pPr marL="548640" indent="-514350">
              <a:buFont typeface="+mj-lt"/>
              <a:buAutoNum type="arabicPeriod" startAt="3"/>
            </a:pPr>
            <a:r>
              <a:rPr lang="en-IE" sz="2800" dirty="0"/>
              <a:t>Magnesium and hydrochloric acid react together to make </a:t>
            </a:r>
            <a:r>
              <a:rPr lang="en-IE" sz="2800" dirty="0" smtClean="0"/>
              <a:t>hydrogen gas </a:t>
            </a:r>
            <a:r>
              <a:rPr lang="en-IE" sz="2800" dirty="0"/>
              <a:t>and magnesium chloride (which is dissolved in water</a:t>
            </a:r>
            <a:r>
              <a:rPr lang="en-IE" sz="2800" dirty="0" smtClean="0"/>
              <a:t>).</a:t>
            </a:r>
          </a:p>
          <a:p>
            <a:pPr marL="34290" indent="0" algn="ctr">
              <a:buNone/>
            </a:pPr>
            <a:r>
              <a:rPr lang="en-IE" dirty="0" smtClean="0">
                <a:solidFill>
                  <a:srgbClr val="00B0F0"/>
                </a:solidFill>
              </a:rPr>
              <a:t>Mg(</a:t>
            </a:r>
            <a:r>
              <a:rPr lang="en-IE" dirty="0" smtClean="0">
                <a:solidFill>
                  <a:srgbClr val="FF0000"/>
                </a:solidFill>
              </a:rPr>
              <a:t>s</a:t>
            </a:r>
            <a:r>
              <a:rPr lang="en-IE" dirty="0" smtClean="0">
                <a:solidFill>
                  <a:srgbClr val="00B0F0"/>
                </a:solidFill>
              </a:rPr>
              <a:t>) + </a:t>
            </a:r>
            <a:r>
              <a:rPr lang="en-IE" b="1" dirty="0">
                <a:solidFill>
                  <a:srgbClr val="FF0000"/>
                </a:solidFill>
                <a:sym typeface="Wingdings" panose="05000000000000000000" pitchFamily="2" charset="2"/>
              </a:rPr>
              <a:t>2</a:t>
            </a:r>
            <a:r>
              <a:rPr lang="en-IE" dirty="0" smtClean="0">
                <a:solidFill>
                  <a:srgbClr val="00B0F0"/>
                </a:solidFill>
              </a:rPr>
              <a:t>HCl(</a:t>
            </a:r>
            <a:r>
              <a:rPr lang="en-IE" dirty="0" err="1" smtClean="0">
                <a:solidFill>
                  <a:srgbClr val="FF0000"/>
                </a:solidFill>
              </a:rPr>
              <a:t>aq</a:t>
            </a:r>
            <a:r>
              <a:rPr lang="en-IE" dirty="0" smtClean="0">
                <a:solidFill>
                  <a:srgbClr val="00B0F0"/>
                </a:solidFill>
              </a:rPr>
              <a:t>) </a:t>
            </a:r>
            <a:r>
              <a:rPr lang="en-IE" dirty="0" smtClean="0">
                <a:solidFill>
                  <a:srgbClr val="00B0F0"/>
                </a:solidFill>
                <a:sym typeface="Wingdings" panose="05000000000000000000" pitchFamily="2" charset="2"/>
              </a:rPr>
              <a:t> H</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a:t>
            </a:r>
            <a:r>
              <a:rPr lang="en-IE" dirty="0" smtClean="0">
                <a:solidFill>
                  <a:srgbClr val="FF0000"/>
                </a:solidFill>
                <a:sym typeface="Wingdings" panose="05000000000000000000" pitchFamily="2" charset="2"/>
              </a:rPr>
              <a:t>g</a:t>
            </a:r>
            <a:r>
              <a:rPr lang="en-IE" dirty="0" smtClean="0">
                <a:solidFill>
                  <a:srgbClr val="00B0F0"/>
                </a:solidFill>
                <a:sym typeface="Wingdings" panose="05000000000000000000" pitchFamily="2" charset="2"/>
              </a:rPr>
              <a:t>) + MgCl</a:t>
            </a:r>
            <a:r>
              <a:rPr lang="en-IE" baseline="-25000" dirty="0" smtClean="0">
                <a:solidFill>
                  <a:srgbClr val="00B0F0"/>
                </a:solidFill>
                <a:sym typeface="Wingdings" panose="05000000000000000000" pitchFamily="2" charset="2"/>
              </a:rPr>
              <a:t>2</a:t>
            </a:r>
            <a:r>
              <a:rPr lang="en-IE" dirty="0" smtClean="0">
                <a:solidFill>
                  <a:srgbClr val="00B0F0"/>
                </a:solidFill>
                <a:sym typeface="Wingdings" panose="05000000000000000000" pitchFamily="2" charset="2"/>
              </a:rPr>
              <a:t>(</a:t>
            </a:r>
            <a:r>
              <a:rPr lang="en-IE" dirty="0" err="1" smtClean="0">
                <a:solidFill>
                  <a:srgbClr val="FF0000"/>
                </a:solidFill>
                <a:sym typeface="Wingdings" panose="05000000000000000000" pitchFamily="2" charset="2"/>
              </a:rPr>
              <a:t>aq</a:t>
            </a:r>
            <a:r>
              <a:rPr lang="en-IE" dirty="0" smtClean="0">
                <a:solidFill>
                  <a:srgbClr val="00B0F0"/>
                </a:solidFill>
                <a:sym typeface="Wingdings" panose="05000000000000000000" pitchFamily="2" charset="2"/>
              </a:rPr>
              <a:t>)</a:t>
            </a:r>
            <a:endParaRPr lang="en-IE" sz="2800" dirty="0">
              <a:solidFill>
                <a:srgbClr val="00B0F0"/>
              </a:solidFill>
            </a:endParaRPr>
          </a:p>
        </p:txBody>
      </p:sp>
      <p:pic>
        <p:nvPicPr>
          <p:cNvPr id="4" name="Picture 3"/>
          <p:cNvPicPr>
            <a:picLocks noChangeAspect="1"/>
          </p:cNvPicPr>
          <p:nvPr/>
        </p:nvPicPr>
        <p:blipFill rotWithShape="1">
          <a:blip r:embed="rId2"/>
          <a:srcRect l="22699" t="15568" r="18889" b="30281"/>
          <a:stretch/>
        </p:blipFill>
        <p:spPr>
          <a:xfrm>
            <a:off x="7798525" y="71370"/>
            <a:ext cx="1201784" cy="1201783"/>
          </a:xfrm>
          <a:prstGeom prst="rect">
            <a:avLst/>
          </a:prstGeom>
        </p:spPr>
      </p:pic>
    </p:spTree>
    <p:extLst>
      <p:ext uri="{BB962C8B-B14F-4D97-AF65-F5344CB8AC3E}">
        <p14:creationId xmlns:p14="http://schemas.microsoft.com/office/powerpoint/2010/main" val="891937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lesson – how did we do?</a:t>
            </a:r>
            <a:endParaRPr lang="en-GB" b="1" dirty="0"/>
          </a:p>
        </p:txBody>
      </p:sp>
      <p:sp>
        <p:nvSpPr>
          <p:cNvPr id="3" name="Content Placeholder 2"/>
          <p:cNvSpPr>
            <a:spLocks noGrp="1"/>
          </p:cNvSpPr>
          <p:nvPr>
            <p:ph idx="1"/>
          </p:nvPr>
        </p:nvSpPr>
        <p:spPr>
          <a:xfrm>
            <a:off x="212124" y="1908003"/>
            <a:ext cx="8552935" cy="4705804"/>
          </a:xfrm>
        </p:spPr>
        <p:txBody>
          <a:bodyPr>
            <a:normAutofit/>
          </a:bodyPr>
          <a:lstStyle/>
          <a:p>
            <a:r>
              <a:rPr lang="en-GB" sz="3200" b="1" dirty="0"/>
              <a:t>To know what reactants and products are</a:t>
            </a:r>
          </a:p>
          <a:p>
            <a:r>
              <a:rPr lang="en-GB" sz="3200" b="1" dirty="0"/>
              <a:t>To deduce word equations from sentences.</a:t>
            </a:r>
          </a:p>
          <a:p>
            <a:r>
              <a:rPr lang="en-GB" sz="3200" b="1" dirty="0"/>
              <a:t>Be able to write and balance chemical symbol </a:t>
            </a:r>
            <a:r>
              <a:rPr lang="en-GB" sz="3200" b="1" dirty="0" smtClean="0"/>
              <a:t>equations</a:t>
            </a:r>
          </a:p>
          <a:p>
            <a:pPr marL="0" indent="0">
              <a:buNone/>
            </a:pPr>
            <a:r>
              <a:rPr lang="en-GB" sz="3200" b="1" dirty="0" smtClean="0"/>
              <a:t>BONUS</a:t>
            </a:r>
            <a:endParaRPr lang="en-GB" sz="3200" b="1" dirty="0"/>
          </a:p>
          <a:p>
            <a:r>
              <a:rPr lang="en-GB" sz="3200" b="1" dirty="0"/>
              <a:t>To use state symbols in your symbol equations</a:t>
            </a:r>
          </a:p>
          <a:p>
            <a:pPr marL="0" indent="0">
              <a:buNone/>
            </a:pPr>
            <a:endParaRPr lang="en-GB" sz="3200" b="1" dirty="0"/>
          </a:p>
          <a:p>
            <a:pPr marL="0" indent="0">
              <a:buNone/>
            </a:pPr>
            <a:endParaRPr lang="en-GB" sz="3200" b="1" dirty="0"/>
          </a:p>
          <a:p>
            <a:pPr marL="0" indent="0">
              <a:buNone/>
            </a:pPr>
            <a:endParaRPr lang="en-GB" sz="3200" b="1" dirty="0"/>
          </a:p>
        </p:txBody>
      </p:sp>
      <p:pic>
        <p:nvPicPr>
          <p:cNvPr id="4" name="Picture 3"/>
          <p:cNvPicPr>
            <a:picLocks noChangeAspect="1"/>
          </p:cNvPicPr>
          <p:nvPr/>
        </p:nvPicPr>
        <p:blipFill>
          <a:blip r:embed="rId2"/>
          <a:stretch>
            <a:fillRect/>
          </a:stretch>
        </p:blipFill>
        <p:spPr>
          <a:xfrm>
            <a:off x="3540033" y="5081942"/>
            <a:ext cx="1749179" cy="1749179"/>
          </a:xfrm>
          <a:prstGeom prst="rect">
            <a:avLst/>
          </a:prstGeom>
        </p:spPr>
      </p:pic>
    </p:spTree>
    <p:extLst>
      <p:ext uri="{BB962C8B-B14F-4D97-AF65-F5344CB8AC3E}">
        <p14:creationId xmlns:p14="http://schemas.microsoft.com/office/powerpoint/2010/main" val="172085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BONUS VIDEO</a:t>
            </a:r>
            <a:endParaRPr lang="en-GB" dirty="0"/>
          </a:p>
        </p:txBody>
      </p:sp>
      <p:sp>
        <p:nvSpPr>
          <p:cNvPr id="3" name="Content Placeholder 2"/>
          <p:cNvSpPr>
            <a:spLocks noGrp="1"/>
          </p:cNvSpPr>
          <p:nvPr>
            <p:ph idx="1"/>
          </p:nvPr>
        </p:nvSpPr>
        <p:spPr/>
        <p:txBody>
          <a:bodyPr/>
          <a:lstStyle/>
          <a:p>
            <a:pPr marL="0" indent="0">
              <a:buNone/>
            </a:pPr>
            <a:r>
              <a:rPr lang="en-GB" dirty="0" smtClean="0"/>
              <a:t>If you’ve worked really efficiently: </a:t>
            </a:r>
          </a:p>
          <a:p>
            <a:pPr marL="0" indent="0">
              <a:buNone/>
            </a:pPr>
            <a:endParaRPr lang="en-GB" dirty="0"/>
          </a:p>
          <a:p>
            <a:pPr marL="0" indent="0">
              <a:buNone/>
            </a:pPr>
            <a:r>
              <a:rPr lang="en-GB" dirty="0" smtClean="0"/>
              <a:t>Sit back and relax, no questions on this one:</a:t>
            </a:r>
          </a:p>
          <a:p>
            <a:pPr marL="0" indent="0">
              <a:buNone/>
            </a:pPr>
            <a:r>
              <a:rPr lang="en-GB" dirty="0">
                <a:hlinkClick r:id="rId2"/>
              </a:rPr>
              <a:t>https://www.youtube.com/watch?v=2S6e11NBwiw</a:t>
            </a:r>
            <a:endParaRPr lang="en-GB" dirty="0" smtClean="0"/>
          </a:p>
        </p:txBody>
      </p:sp>
    </p:spTree>
    <p:extLst>
      <p:ext uri="{BB962C8B-B14F-4D97-AF65-F5344CB8AC3E}">
        <p14:creationId xmlns:p14="http://schemas.microsoft.com/office/powerpoint/2010/main" val="2205586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a chemical reaction?</a:t>
            </a:r>
            <a:endParaRPr lang="en-GB" dirty="0"/>
          </a:p>
        </p:txBody>
      </p:sp>
      <p:pic>
        <p:nvPicPr>
          <p:cNvPr id="6" name="Content Placeholder 5"/>
          <p:cNvPicPr>
            <a:picLocks noGrp="1" noChangeAspect="1"/>
          </p:cNvPicPr>
          <p:nvPr>
            <p:ph idx="1"/>
          </p:nvPr>
        </p:nvPicPr>
        <p:blipFill>
          <a:blip r:embed="rId2"/>
          <a:stretch>
            <a:fillRect/>
          </a:stretch>
        </p:blipFill>
        <p:spPr>
          <a:xfrm>
            <a:off x="1035216" y="2057400"/>
            <a:ext cx="7048167" cy="4038600"/>
          </a:xfrm>
          <a:prstGeom prst="rect">
            <a:avLst/>
          </a:prstGeom>
        </p:spPr>
      </p:pic>
    </p:spTree>
    <p:extLst>
      <p:ext uri="{BB962C8B-B14F-4D97-AF65-F5344CB8AC3E}">
        <p14:creationId xmlns:p14="http://schemas.microsoft.com/office/powerpoint/2010/main" val="1754280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566" y="163650"/>
            <a:ext cx="7886700" cy="1325563"/>
          </a:xfrm>
        </p:spPr>
        <p:txBody>
          <a:bodyPr>
            <a:normAutofit/>
          </a:bodyPr>
          <a:lstStyle/>
          <a:p>
            <a:r>
              <a:rPr lang="en-GB" u="sng" dirty="0" smtClean="0"/>
              <a:t>Title: Word and Symbol Equations </a:t>
            </a:r>
            <a:r>
              <a:rPr lang="en-GB" dirty="0" smtClean="0"/>
              <a:t/>
            </a:r>
            <a:br>
              <a:rPr lang="en-GB" dirty="0" smtClean="0"/>
            </a:br>
            <a:r>
              <a:rPr lang="en-GB" dirty="0" smtClean="0"/>
              <a:t>Task 1 – 5 Minutes </a:t>
            </a:r>
            <a:endParaRPr lang="en-GB" dirty="0"/>
          </a:p>
        </p:txBody>
      </p:sp>
      <p:sp>
        <p:nvSpPr>
          <p:cNvPr id="2" name="Content Placeholder 1"/>
          <p:cNvSpPr>
            <a:spLocks noGrp="1"/>
          </p:cNvSpPr>
          <p:nvPr>
            <p:ph idx="1"/>
          </p:nvPr>
        </p:nvSpPr>
        <p:spPr>
          <a:xfrm>
            <a:off x="212566" y="1620442"/>
            <a:ext cx="7931104" cy="478573"/>
          </a:xfrm>
        </p:spPr>
        <p:txBody>
          <a:bodyPr/>
          <a:lstStyle/>
          <a:p>
            <a:pPr marL="0" indent="0">
              <a:buNone/>
            </a:pPr>
            <a:r>
              <a:rPr lang="en-GB" dirty="0" smtClean="0"/>
              <a:t>Copy the explanation of reactants and products</a:t>
            </a:r>
          </a:p>
          <a:p>
            <a:pPr marL="0" indent="0">
              <a:buNone/>
            </a:pPr>
            <a:endParaRPr lang="en-GB" dirty="0" smtClean="0"/>
          </a:p>
          <a:p>
            <a:pPr marL="0" indent="0">
              <a:buNone/>
            </a:pPr>
            <a:endParaRPr lang="en-GB" dirty="0"/>
          </a:p>
        </p:txBody>
      </p:sp>
      <p:sp>
        <p:nvSpPr>
          <p:cNvPr id="12" name="TextBox 11"/>
          <p:cNvSpPr txBox="1">
            <a:spLocks noChangeArrowheads="1"/>
          </p:cNvSpPr>
          <p:nvPr/>
        </p:nvSpPr>
        <p:spPr bwMode="auto">
          <a:xfrm>
            <a:off x="592773" y="2394087"/>
            <a:ext cx="3167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3600">
                <a:latin typeface="Calibri" panose="020F0502020204030204" pitchFamily="34" charset="0"/>
              </a:rPr>
              <a:t>Reactants</a:t>
            </a:r>
          </a:p>
        </p:txBody>
      </p:sp>
      <p:cxnSp>
        <p:nvCxnSpPr>
          <p:cNvPr id="13" name="Straight Arrow Connector 12"/>
          <p:cNvCxnSpPr/>
          <p:nvPr/>
        </p:nvCxnSpPr>
        <p:spPr>
          <a:xfrm>
            <a:off x="2967673" y="2754449"/>
            <a:ext cx="2376487"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560060" y="2394087"/>
            <a:ext cx="316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3600">
                <a:latin typeface="Calibri" panose="020F0502020204030204" pitchFamily="34" charset="0"/>
              </a:rPr>
              <a:t>Products</a:t>
            </a:r>
          </a:p>
        </p:txBody>
      </p:sp>
      <p:sp>
        <p:nvSpPr>
          <p:cNvPr id="15" name="Oval 14"/>
          <p:cNvSpPr/>
          <p:nvPr/>
        </p:nvSpPr>
        <p:spPr>
          <a:xfrm>
            <a:off x="376873" y="2178187"/>
            <a:ext cx="2663825" cy="1150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6" name="Straight Arrow Connector 15"/>
          <p:cNvCxnSpPr/>
          <p:nvPr/>
        </p:nvCxnSpPr>
        <p:spPr>
          <a:xfrm rot="16200000" flipV="1">
            <a:off x="1636554" y="3869668"/>
            <a:ext cx="1512888"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448310" y="4713263"/>
            <a:ext cx="4032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dirty="0">
                <a:latin typeface="Calibri" panose="020F0502020204030204" pitchFamily="34" charset="0"/>
              </a:rPr>
              <a:t>The things we are mixing together (reacting)</a:t>
            </a:r>
          </a:p>
        </p:txBody>
      </p:sp>
      <p:sp>
        <p:nvSpPr>
          <p:cNvPr id="18" name="Oval 17"/>
          <p:cNvSpPr/>
          <p:nvPr/>
        </p:nvSpPr>
        <p:spPr>
          <a:xfrm>
            <a:off x="5344160" y="2178187"/>
            <a:ext cx="2665413" cy="1150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9" name="Straight Arrow Connector 18"/>
          <p:cNvCxnSpPr/>
          <p:nvPr/>
        </p:nvCxnSpPr>
        <p:spPr>
          <a:xfrm flipV="1">
            <a:off x="5839097" y="3257688"/>
            <a:ext cx="297226" cy="15843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5111750" y="4713263"/>
            <a:ext cx="4032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2800" dirty="0">
                <a:latin typeface="Calibri" panose="020F0502020204030204" pitchFamily="34" charset="0"/>
              </a:rPr>
              <a:t>The stuff we end up with (what we’ve made)</a:t>
            </a:r>
          </a:p>
        </p:txBody>
      </p:sp>
      <p:sp>
        <p:nvSpPr>
          <p:cNvPr id="21" name="TextBox 20"/>
          <p:cNvSpPr txBox="1"/>
          <p:nvPr/>
        </p:nvSpPr>
        <p:spPr>
          <a:xfrm>
            <a:off x="212566" y="5822253"/>
            <a:ext cx="8271545" cy="800219"/>
          </a:xfrm>
          <a:prstGeom prst="rect">
            <a:avLst/>
          </a:prstGeom>
          <a:solidFill>
            <a:schemeClr val="accent2">
              <a:lumMod val="40000"/>
              <a:lumOff val="60000"/>
            </a:schemeClr>
          </a:solidFill>
        </p:spPr>
        <p:txBody>
          <a:bodyPr wrap="square" rtlCol="0">
            <a:spAutoFit/>
          </a:bodyPr>
          <a:lstStyle/>
          <a:p>
            <a:r>
              <a:rPr lang="en-GB" sz="2800" u="sng" dirty="0" smtClean="0"/>
              <a:t>Extension:</a:t>
            </a:r>
          </a:p>
          <a:p>
            <a:r>
              <a:rPr lang="en-GB" dirty="0" smtClean="0"/>
              <a:t>To make pancakes, we use eggs, milk and flour. Can you write a word equation for this?</a:t>
            </a:r>
            <a:endParaRPr lang="en-GB" dirty="0"/>
          </a:p>
        </p:txBody>
      </p:sp>
    </p:spTree>
    <p:extLst>
      <p:ext uri="{BB962C8B-B14F-4D97-AF65-F5344CB8AC3E}">
        <p14:creationId xmlns:p14="http://schemas.microsoft.com/office/powerpoint/2010/main" val="369646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par>
                                <p:cTn id="13" presetID="6"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5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ox(in)">
                                      <p:cBhvr>
                                        <p:cTn id="33" dur="500"/>
                                        <p:tgtEl>
                                          <p:spTgt spid="18"/>
                                        </p:tgtEl>
                                      </p:cBhvr>
                                    </p:animEffect>
                                  </p:childTnLst>
                                </p:cTn>
                              </p:par>
                              <p:par>
                                <p:cTn id="34" presetID="4"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ox(in)">
                                      <p:cBhvr>
                                        <p:cTn id="36" dur="500"/>
                                        <p:tgtEl>
                                          <p:spTgt spid="19"/>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7" grpId="0"/>
      <p:bldP spid="18" grpId="0" animBg="1"/>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23720" y="554403"/>
            <a:ext cx="1866900" cy="1866900"/>
          </a:xfrm>
          <a:prstGeom prst="rect">
            <a:avLst/>
          </a:prstGeom>
        </p:spPr>
      </p:pic>
      <p:pic>
        <p:nvPicPr>
          <p:cNvPr id="4" name="Content Placeholder 3"/>
          <p:cNvPicPr>
            <a:picLocks noGrp="1" noChangeAspect="1"/>
          </p:cNvPicPr>
          <p:nvPr>
            <p:ph idx="1"/>
          </p:nvPr>
        </p:nvPicPr>
        <p:blipFill>
          <a:blip r:embed="rId3"/>
          <a:stretch>
            <a:fillRect/>
          </a:stretch>
        </p:blipFill>
        <p:spPr>
          <a:xfrm>
            <a:off x="6635931" y="391819"/>
            <a:ext cx="1746008" cy="2192069"/>
          </a:xfrm>
          <a:prstGeom prst="rect">
            <a:avLst/>
          </a:prstGeom>
        </p:spPr>
      </p:pic>
      <p:pic>
        <p:nvPicPr>
          <p:cNvPr id="5" name="Picture 4"/>
          <p:cNvPicPr>
            <a:picLocks noChangeAspect="1"/>
          </p:cNvPicPr>
          <p:nvPr/>
        </p:nvPicPr>
        <p:blipFill>
          <a:blip r:embed="rId4"/>
          <a:stretch>
            <a:fillRect/>
          </a:stretch>
        </p:blipFill>
        <p:spPr>
          <a:xfrm>
            <a:off x="731520" y="1098451"/>
            <a:ext cx="1779950" cy="1184476"/>
          </a:xfrm>
          <a:prstGeom prst="rect">
            <a:avLst/>
          </a:prstGeom>
        </p:spPr>
      </p:pic>
      <p:pic>
        <p:nvPicPr>
          <p:cNvPr id="6" name="Picture 5"/>
          <p:cNvPicPr>
            <a:picLocks noChangeAspect="1"/>
          </p:cNvPicPr>
          <p:nvPr/>
        </p:nvPicPr>
        <p:blipFill rotWithShape="1">
          <a:blip r:embed="rId5"/>
          <a:srcRect l="34115" r="33585"/>
          <a:stretch/>
        </p:blipFill>
        <p:spPr>
          <a:xfrm>
            <a:off x="3093396" y="563928"/>
            <a:ext cx="796835" cy="1847850"/>
          </a:xfrm>
          <a:prstGeom prst="rect">
            <a:avLst/>
          </a:prstGeom>
        </p:spPr>
      </p:pic>
      <p:sp>
        <p:nvSpPr>
          <p:cNvPr id="8" name="Plus 7"/>
          <p:cNvSpPr/>
          <p:nvPr/>
        </p:nvSpPr>
        <p:spPr>
          <a:xfrm>
            <a:off x="2472996" y="1330875"/>
            <a:ext cx="658874" cy="71962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us 8"/>
          <p:cNvSpPr/>
          <p:nvPr/>
        </p:nvSpPr>
        <p:spPr>
          <a:xfrm>
            <a:off x="3994283" y="1330875"/>
            <a:ext cx="658874" cy="71962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5892605" y="1487853"/>
            <a:ext cx="69679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067395" y="3056774"/>
            <a:ext cx="7650419" cy="523220"/>
          </a:xfrm>
          <a:prstGeom prst="rect">
            <a:avLst/>
          </a:prstGeom>
          <a:noFill/>
        </p:spPr>
        <p:txBody>
          <a:bodyPr wrap="square" rtlCol="0">
            <a:spAutoFit/>
          </a:bodyPr>
          <a:lstStyle/>
          <a:p>
            <a:r>
              <a:rPr lang="en-GB" sz="2800" dirty="0"/>
              <a:t>e</a:t>
            </a:r>
            <a:r>
              <a:rPr lang="en-GB" sz="2800" dirty="0" smtClean="0"/>
              <a:t>ggs + milk + flour </a:t>
            </a:r>
            <a:r>
              <a:rPr lang="en-GB" sz="2800" dirty="0" smtClean="0">
                <a:sym typeface="Wingdings" panose="05000000000000000000" pitchFamily="2" charset="2"/>
              </a:rPr>
              <a:t> pancakes</a:t>
            </a:r>
            <a:endParaRPr lang="en-GB" sz="2800" dirty="0"/>
          </a:p>
        </p:txBody>
      </p:sp>
    </p:spTree>
    <p:extLst>
      <p:ext uri="{BB962C8B-B14F-4D97-AF65-F5344CB8AC3E}">
        <p14:creationId xmlns:p14="http://schemas.microsoft.com/office/powerpoint/2010/main" val="12868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19" y="-73539"/>
            <a:ext cx="7886700" cy="1325563"/>
          </a:xfrm>
        </p:spPr>
        <p:txBody>
          <a:bodyPr/>
          <a:lstStyle/>
          <a:p>
            <a:r>
              <a:rPr lang="en-GB" b="1" dirty="0"/>
              <a:t>Task 2:</a:t>
            </a:r>
            <a:r>
              <a:rPr lang="en-GB" dirty="0" smtClean="0"/>
              <a:t>Write as word equations</a:t>
            </a:r>
            <a:endParaRPr lang="en-GB" dirty="0"/>
          </a:p>
        </p:txBody>
      </p:sp>
      <p:sp>
        <p:nvSpPr>
          <p:cNvPr id="3" name="Content Placeholder 2"/>
          <p:cNvSpPr>
            <a:spLocks noGrp="1"/>
          </p:cNvSpPr>
          <p:nvPr>
            <p:ph idx="1"/>
          </p:nvPr>
        </p:nvSpPr>
        <p:spPr>
          <a:xfrm>
            <a:off x="602524" y="1995442"/>
            <a:ext cx="7886700" cy="4351338"/>
          </a:xfrm>
        </p:spPr>
        <p:txBody>
          <a:bodyPr>
            <a:normAutofit fontScale="92500" lnSpcReduction="20000"/>
          </a:bodyPr>
          <a:lstStyle/>
          <a:p>
            <a:pPr marL="0" indent="0">
              <a:buNone/>
            </a:pPr>
            <a:r>
              <a:rPr lang="en-GB" sz="2400" dirty="0" smtClean="0">
                <a:solidFill>
                  <a:srgbClr val="33CC33"/>
                </a:solidFill>
              </a:rPr>
              <a:t>EASY</a:t>
            </a:r>
            <a:endParaRPr lang="en-GB" sz="2400" dirty="0">
              <a:solidFill>
                <a:srgbClr val="33CC33"/>
              </a:solidFill>
            </a:endParaRPr>
          </a:p>
          <a:p>
            <a:pPr marL="491490" indent="-457200">
              <a:buFont typeface="+mj-lt"/>
              <a:buAutoNum type="arabicPeriod"/>
            </a:pPr>
            <a:r>
              <a:rPr lang="en-GB" sz="2400" dirty="0"/>
              <a:t>Sodium reacts with chlorine to produce sodium chloride.</a:t>
            </a:r>
          </a:p>
          <a:p>
            <a:pPr marL="491490" lvl="0" indent="-457200">
              <a:buFont typeface="+mj-lt"/>
              <a:buAutoNum type="arabicPeriod"/>
            </a:pPr>
            <a:r>
              <a:rPr lang="en-GB" sz="2400" dirty="0" smtClean="0">
                <a:solidFill>
                  <a:schemeClr val="tx1"/>
                </a:solidFill>
              </a:rPr>
              <a:t>Iron </a:t>
            </a:r>
            <a:r>
              <a:rPr lang="en-GB" sz="2400" dirty="0">
                <a:solidFill>
                  <a:schemeClr val="tx1"/>
                </a:solidFill>
              </a:rPr>
              <a:t>reacts with oxygen to produce iron (III) oxide</a:t>
            </a:r>
            <a:r>
              <a:rPr lang="en-GB" sz="2400" dirty="0" smtClean="0">
                <a:solidFill>
                  <a:schemeClr val="tx1"/>
                </a:solidFill>
              </a:rPr>
              <a:t>.</a:t>
            </a:r>
            <a:endParaRPr lang="en-GB" sz="2400" dirty="0">
              <a:solidFill>
                <a:schemeClr val="tx1"/>
              </a:solidFill>
            </a:endParaRPr>
          </a:p>
          <a:p>
            <a:pPr marL="34290" indent="0">
              <a:buNone/>
            </a:pPr>
            <a:r>
              <a:rPr lang="en-GB" sz="2400" dirty="0" smtClean="0">
                <a:solidFill>
                  <a:srgbClr val="00B0F0"/>
                </a:solidFill>
              </a:rPr>
              <a:t>MEDIUM</a:t>
            </a:r>
            <a:endParaRPr lang="en-GB" sz="2400" dirty="0">
              <a:solidFill>
                <a:srgbClr val="00B0F0"/>
              </a:solidFill>
            </a:endParaRPr>
          </a:p>
          <a:p>
            <a:pPr marL="491490" lvl="0" indent="-457200">
              <a:buFont typeface="+mj-lt"/>
              <a:buAutoNum type="arabicPeriod" startAt="3"/>
            </a:pPr>
            <a:r>
              <a:rPr lang="en-GB" sz="2400" dirty="0" smtClean="0">
                <a:solidFill>
                  <a:schemeClr val="tx1"/>
                </a:solidFill>
              </a:rPr>
              <a:t>Magnesium </a:t>
            </a:r>
            <a:r>
              <a:rPr lang="en-GB" sz="2400" dirty="0">
                <a:solidFill>
                  <a:schemeClr val="tx1"/>
                </a:solidFill>
              </a:rPr>
              <a:t>reacts with sulphuric acid to produce a solution of magnesium sulphate and </a:t>
            </a:r>
            <a:r>
              <a:rPr lang="en-GB" sz="2400" dirty="0" smtClean="0">
                <a:solidFill>
                  <a:schemeClr val="tx1"/>
                </a:solidFill>
              </a:rPr>
              <a:t>hydrogen.</a:t>
            </a:r>
            <a:endParaRPr lang="en-GB" sz="2400" dirty="0">
              <a:solidFill>
                <a:schemeClr val="tx1"/>
              </a:solidFill>
            </a:endParaRPr>
          </a:p>
          <a:p>
            <a:pPr marL="491490" lvl="0" indent="-457200">
              <a:buFont typeface="+mj-lt"/>
              <a:buAutoNum type="arabicPeriod" startAt="3"/>
            </a:pPr>
            <a:r>
              <a:rPr lang="en-GB" sz="2400" dirty="0">
                <a:solidFill>
                  <a:schemeClr val="tx1"/>
                </a:solidFill>
              </a:rPr>
              <a:t>Hydrochloric acid reacts with calcium carbonate to produce carbon dioxide gas, calcium chloride solution and water</a:t>
            </a:r>
            <a:r>
              <a:rPr lang="en-GB" sz="2400" dirty="0" smtClean="0">
                <a:solidFill>
                  <a:schemeClr val="tx1"/>
                </a:solidFill>
              </a:rPr>
              <a:t>.</a:t>
            </a:r>
          </a:p>
          <a:p>
            <a:pPr marL="34290" indent="0">
              <a:buNone/>
            </a:pPr>
            <a:r>
              <a:rPr lang="en-GB" sz="2400" dirty="0">
                <a:solidFill>
                  <a:srgbClr val="FF0000"/>
                </a:solidFill>
              </a:rPr>
              <a:t>HARD</a:t>
            </a:r>
          </a:p>
          <a:p>
            <a:pPr marL="491490" lvl="0" indent="-457200">
              <a:buFont typeface="+mj-lt"/>
              <a:buAutoNum type="arabicPeriod" startAt="5"/>
            </a:pPr>
            <a:r>
              <a:rPr lang="en-GB" sz="2400" dirty="0" smtClean="0">
                <a:solidFill>
                  <a:schemeClr val="tx1"/>
                </a:solidFill>
              </a:rPr>
              <a:t>Copper nitrate and water is made when copper oxide and nitric acid react.</a:t>
            </a:r>
          </a:p>
          <a:p>
            <a:pPr marL="491490" indent="-457200">
              <a:buFont typeface="+mj-lt"/>
              <a:buAutoNum type="arabicPeriod" startAt="5"/>
            </a:pPr>
            <a:r>
              <a:rPr lang="en-GB" sz="2400" dirty="0"/>
              <a:t>Methane burns in </a:t>
            </a:r>
            <a:r>
              <a:rPr lang="en-GB" sz="2400" dirty="0" smtClean="0"/>
              <a:t>air to </a:t>
            </a:r>
            <a:r>
              <a:rPr lang="en-GB" sz="2400" dirty="0"/>
              <a:t>produce </a:t>
            </a:r>
            <a:r>
              <a:rPr lang="en-GB" sz="2400" dirty="0" smtClean="0"/>
              <a:t>water vapour and a gas that turns limewater milky</a:t>
            </a:r>
            <a:r>
              <a:rPr lang="en-GB" sz="2400" dirty="0"/>
              <a:t> </a:t>
            </a:r>
            <a:endParaRPr lang="en-GB" sz="2400" dirty="0">
              <a:solidFill>
                <a:schemeClr val="tx1"/>
              </a:solidFill>
            </a:endParaRPr>
          </a:p>
          <a:p>
            <a:pPr marL="491490" indent="-457200">
              <a:buFont typeface="+mj-lt"/>
              <a:buAutoNum type="arabicPeriod" startAt="5"/>
            </a:pP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7737" y="943988"/>
            <a:ext cx="2399534" cy="877330"/>
          </a:xfrm>
          <a:prstGeom prst="rect">
            <a:avLst/>
          </a:prstGeom>
        </p:spPr>
      </p:pic>
    </p:spTree>
    <p:extLst>
      <p:ext uri="{BB962C8B-B14F-4D97-AF65-F5344CB8AC3E}">
        <p14:creationId xmlns:p14="http://schemas.microsoft.com/office/powerpoint/2010/main" val="1211400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19" y="-73539"/>
            <a:ext cx="7886700" cy="1325563"/>
          </a:xfrm>
        </p:spPr>
        <p:txBody>
          <a:bodyPr/>
          <a:lstStyle/>
          <a:p>
            <a:r>
              <a:rPr lang="en-GB" b="1" dirty="0"/>
              <a:t>Answers </a:t>
            </a:r>
            <a:r>
              <a:rPr lang="en-GB" b="1" dirty="0">
                <a:sym typeface="Wingdings" panose="05000000000000000000" pitchFamily="2" charset="2"/>
              </a:rPr>
              <a:t>:</a:t>
            </a:r>
            <a:endParaRPr lang="en-GB" dirty="0"/>
          </a:p>
        </p:txBody>
      </p:sp>
      <p:sp>
        <p:nvSpPr>
          <p:cNvPr id="3" name="Content Placeholder 2"/>
          <p:cNvSpPr>
            <a:spLocks noGrp="1"/>
          </p:cNvSpPr>
          <p:nvPr>
            <p:ph idx="1"/>
          </p:nvPr>
        </p:nvSpPr>
        <p:spPr>
          <a:xfrm>
            <a:off x="117566" y="1655808"/>
            <a:ext cx="8830491" cy="4351338"/>
          </a:xfrm>
        </p:spPr>
        <p:txBody>
          <a:bodyPr>
            <a:normAutofit/>
          </a:bodyPr>
          <a:lstStyle/>
          <a:p>
            <a:pPr marL="491490" lvl="0" indent="-457200">
              <a:buFont typeface="+mj-lt"/>
              <a:buAutoNum type="arabicPeriod"/>
            </a:pPr>
            <a:r>
              <a:rPr lang="en-GB" sz="2400" dirty="0" smtClean="0"/>
              <a:t>sodium + chlorine </a:t>
            </a:r>
            <a:r>
              <a:rPr lang="en-GB" sz="2400" dirty="0" smtClean="0">
                <a:sym typeface="Wingdings" panose="05000000000000000000" pitchFamily="2" charset="2"/>
              </a:rPr>
              <a:t> sodium chloride</a:t>
            </a:r>
          </a:p>
          <a:p>
            <a:pPr marL="491490" lvl="0" indent="-457200">
              <a:buFont typeface="+mj-lt"/>
              <a:buAutoNum type="arabicPeriod"/>
            </a:pPr>
            <a:r>
              <a:rPr lang="en-GB" sz="2400" dirty="0" smtClean="0"/>
              <a:t>i</a:t>
            </a:r>
            <a:r>
              <a:rPr lang="en-GB" sz="2400" dirty="0" smtClean="0">
                <a:solidFill>
                  <a:schemeClr val="tx1"/>
                </a:solidFill>
              </a:rPr>
              <a:t>ron + </a:t>
            </a:r>
            <a:r>
              <a:rPr lang="en-GB" sz="2400" dirty="0">
                <a:solidFill>
                  <a:schemeClr val="tx1"/>
                </a:solidFill>
              </a:rPr>
              <a:t>oxygen </a:t>
            </a:r>
            <a:r>
              <a:rPr lang="en-GB" sz="2400" dirty="0" smtClean="0">
                <a:solidFill>
                  <a:schemeClr val="tx1"/>
                </a:solidFill>
                <a:sym typeface="Wingdings" panose="05000000000000000000" pitchFamily="2" charset="2"/>
              </a:rPr>
              <a:t></a:t>
            </a:r>
            <a:r>
              <a:rPr lang="en-GB" sz="2400" dirty="0" smtClean="0">
                <a:solidFill>
                  <a:schemeClr val="tx1"/>
                </a:solidFill>
              </a:rPr>
              <a:t> </a:t>
            </a:r>
            <a:r>
              <a:rPr lang="en-GB" sz="2400" dirty="0">
                <a:solidFill>
                  <a:schemeClr val="tx1"/>
                </a:solidFill>
              </a:rPr>
              <a:t>iron (III) </a:t>
            </a:r>
            <a:r>
              <a:rPr lang="en-GB" sz="2400" dirty="0" smtClean="0">
                <a:solidFill>
                  <a:schemeClr val="tx1"/>
                </a:solidFill>
              </a:rPr>
              <a:t>oxide</a:t>
            </a:r>
            <a:endParaRPr lang="en-GB" sz="2400" dirty="0">
              <a:solidFill>
                <a:schemeClr val="tx1"/>
              </a:solidFill>
            </a:endParaRPr>
          </a:p>
          <a:p>
            <a:pPr marL="491490" lvl="0" indent="-457200">
              <a:buFont typeface="+mj-lt"/>
              <a:buAutoNum type="arabicPeriod"/>
            </a:pPr>
            <a:r>
              <a:rPr lang="en-GB" sz="2400" dirty="0" smtClean="0"/>
              <a:t>m</a:t>
            </a:r>
            <a:r>
              <a:rPr lang="en-GB" sz="2400" dirty="0" smtClean="0">
                <a:solidFill>
                  <a:schemeClr val="tx1"/>
                </a:solidFill>
              </a:rPr>
              <a:t>agnesium + sulphuric </a:t>
            </a:r>
            <a:r>
              <a:rPr lang="en-GB" sz="2400" dirty="0">
                <a:solidFill>
                  <a:schemeClr val="tx1"/>
                </a:solidFill>
              </a:rPr>
              <a:t>acid </a:t>
            </a:r>
            <a:r>
              <a:rPr lang="en-GB" sz="2400" dirty="0" smtClean="0">
                <a:solidFill>
                  <a:schemeClr val="tx1"/>
                </a:solidFill>
                <a:sym typeface="Wingdings" panose="05000000000000000000" pitchFamily="2" charset="2"/>
              </a:rPr>
              <a:t></a:t>
            </a:r>
            <a:r>
              <a:rPr lang="en-GB" sz="2400" dirty="0" smtClean="0">
                <a:solidFill>
                  <a:schemeClr val="tx1"/>
                </a:solidFill>
              </a:rPr>
              <a:t>magnesium </a:t>
            </a:r>
            <a:r>
              <a:rPr lang="en-GB" sz="2400" dirty="0">
                <a:solidFill>
                  <a:schemeClr val="tx1"/>
                </a:solidFill>
              </a:rPr>
              <a:t>sulphate </a:t>
            </a:r>
            <a:r>
              <a:rPr lang="en-GB" sz="2400" dirty="0" smtClean="0">
                <a:solidFill>
                  <a:schemeClr val="tx1"/>
                </a:solidFill>
              </a:rPr>
              <a:t>+ hydrogen.</a:t>
            </a:r>
            <a:endParaRPr lang="en-GB" sz="2400" dirty="0">
              <a:solidFill>
                <a:schemeClr val="tx1"/>
              </a:solidFill>
            </a:endParaRPr>
          </a:p>
          <a:p>
            <a:pPr marL="491490" lvl="0" indent="-457200">
              <a:buFont typeface="+mj-lt"/>
              <a:buAutoNum type="arabicPeriod"/>
            </a:pPr>
            <a:r>
              <a:rPr lang="en-GB" sz="2400" dirty="0"/>
              <a:t>h</a:t>
            </a:r>
            <a:r>
              <a:rPr lang="en-GB" sz="2400" dirty="0" smtClean="0">
                <a:solidFill>
                  <a:schemeClr val="tx1"/>
                </a:solidFill>
              </a:rPr>
              <a:t>ydrochloric </a:t>
            </a:r>
            <a:r>
              <a:rPr lang="en-GB" sz="2400" dirty="0">
                <a:solidFill>
                  <a:schemeClr val="tx1"/>
                </a:solidFill>
              </a:rPr>
              <a:t>acid </a:t>
            </a:r>
            <a:r>
              <a:rPr lang="en-GB" sz="2400" dirty="0" smtClean="0">
                <a:solidFill>
                  <a:schemeClr val="tx1"/>
                </a:solidFill>
              </a:rPr>
              <a:t>+ calcium </a:t>
            </a:r>
            <a:r>
              <a:rPr lang="en-GB" sz="2400" dirty="0">
                <a:solidFill>
                  <a:schemeClr val="tx1"/>
                </a:solidFill>
              </a:rPr>
              <a:t>carbonate </a:t>
            </a:r>
            <a:r>
              <a:rPr lang="en-GB" sz="2400" dirty="0" smtClean="0">
                <a:solidFill>
                  <a:schemeClr val="tx1"/>
                </a:solidFill>
                <a:sym typeface="Wingdings" panose="05000000000000000000" pitchFamily="2" charset="2"/>
              </a:rPr>
              <a:t> </a:t>
            </a:r>
            <a:r>
              <a:rPr lang="en-GB" sz="2400" dirty="0" smtClean="0">
                <a:solidFill>
                  <a:schemeClr val="tx1"/>
                </a:solidFill>
              </a:rPr>
              <a:t>carbon </a:t>
            </a:r>
            <a:r>
              <a:rPr lang="en-GB" sz="2400" dirty="0">
                <a:solidFill>
                  <a:schemeClr val="tx1"/>
                </a:solidFill>
              </a:rPr>
              <a:t>dioxide </a:t>
            </a:r>
            <a:r>
              <a:rPr lang="en-GB" sz="2400" dirty="0" smtClean="0">
                <a:solidFill>
                  <a:schemeClr val="tx1"/>
                </a:solidFill>
              </a:rPr>
              <a:t>+ calcium </a:t>
            </a:r>
            <a:r>
              <a:rPr lang="en-GB" sz="2400" dirty="0">
                <a:solidFill>
                  <a:schemeClr val="tx1"/>
                </a:solidFill>
              </a:rPr>
              <a:t>chloride </a:t>
            </a:r>
            <a:r>
              <a:rPr lang="en-GB" sz="2400" dirty="0" smtClean="0">
                <a:solidFill>
                  <a:schemeClr val="tx1"/>
                </a:solidFill>
              </a:rPr>
              <a:t>+ water.</a:t>
            </a:r>
          </a:p>
          <a:p>
            <a:pPr marL="491490" lvl="0" indent="-457200">
              <a:buFont typeface="+mj-lt"/>
              <a:buAutoNum type="arabicPeriod"/>
            </a:pPr>
            <a:r>
              <a:rPr lang="en-GB" sz="2400" dirty="0" smtClean="0"/>
              <a:t>copper </a:t>
            </a:r>
            <a:r>
              <a:rPr lang="en-GB" sz="2400" dirty="0"/>
              <a:t>oxide </a:t>
            </a:r>
            <a:r>
              <a:rPr lang="en-GB" sz="2400" dirty="0" smtClean="0"/>
              <a:t>+ </a:t>
            </a:r>
            <a:r>
              <a:rPr lang="en-GB" sz="2400" dirty="0"/>
              <a:t>nitric acid </a:t>
            </a:r>
            <a:r>
              <a:rPr lang="en-GB" sz="2400" dirty="0" smtClean="0">
                <a:sym typeface="Wingdings" panose="05000000000000000000" pitchFamily="2" charset="2"/>
              </a:rPr>
              <a:t> c</a:t>
            </a:r>
            <a:r>
              <a:rPr lang="en-GB" sz="2400" dirty="0" smtClean="0"/>
              <a:t>opper </a:t>
            </a:r>
            <a:r>
              <a:rPr lang="en-GB" sz="2400" dirty="0" smtClean="0">
                <a:solidFill>
                  <a:schemeClr val="tx1"/>
                </a:solidFill>
              </a:rPr>
              <a:t>nitrate + water</a:t>
            </a:r>
          </a:p>
          <a:p>
            <a:pPr marL="491490" indent="-457200">
              <a:buFont typeface="+mj-lt"/>
              <a:buAutoNum type="arabicPeriod"/>
            </a:pPr>
            <a:r>
              <a:rPr lang="en-GB" sz="2400" dirty="0"/>
              <a:t>methane + </a:t>
            </a:r>
            <a:r>
              <a:rPr lang="en-GB" sz="2400" dirty="0" smtClean="0"/>
              <a:t>oxygen </a:t>
            </a:r>
            <a:r>
              <a:rPr lang="en-GB" sz="2400" dirty="0">
                <a:sym typeface="Wingdings" panose="05000000000000000000" pitchFamily="2" charset="2"/>
              </a:rPr>
              <a:t></a:t>
            </a:r>
            <a:r>
              <a:rPr lang="en-GB" sz="2400" dirty="0"/>
              <a:t> carbon dioxide + water</a:t>
            </a:r>
          </a:p>
          <a:p>
            <a:pPr marL="491490" lvl="0" indent="-457200">
              <a:buFont typeface="+mj-lt"/>
              <a:buAutoNum type="arabicPeriod"/>
            </a:pPr>
            <a:endParaRPr lang="en-GB" sz="2400" dirty="0">
              <a:solidFill>
                <a:schemeClr val="tx1"/>
              </a:solidFill>
            </a:endParaRPr>
          </a:p>
          <a:p>
            <a:pPr marL="491490" indent="-457200">
              <a:buFont typeface="+mj-lt"/>
              <a:buAutoNum type="arabicPeriod"/>
            </a:pPr>
            <a:endParaRPr lang="en-GB" dirty="0">
              <a:solidFill>
                <a:schemeClr val="tx1"/>
              </a:solidFill>
            </a:endParaRPr>
          </a:p>
        </p:txBody>
      </p:sp>
    </p:spTree>
    <p:extLst>
      <p:ext uri="{BB962C8B-B14F-4D97-AF65-F5344CB8AC3E}">
        <p14:creationId xmlns:p14="http://schemas.microsoft.com/office/powerpoint/2010/main" val="1031935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1" y="-134983"/>
            <a:ext cx="7406640" cy="1356360"/>
          </a:xfrm>
        </p:spPr>
        <p:txBody>
          <a:bodyPr/>
          <a:lstStyle/>
          <a:p>
            <a:r>
              <a:rPr lang="en-GB" b="1" dirty="0" smtClean="0"/>
              <a:t>Task 3: </a:t>
            </a:r>
            <a:r>
              <a:rPr lang="en-GB" dirty="0" smtClean="0"/>
              <a:t>True/False</a:t>
            </a:r>
            <a:endParaRPr lang="en-GB" dirty="0"/>
          </a:p>
        </p:txBody>
      </p:sp>
      <p:sp>
        <p:nvSpPr>
          <p:cNvPr id="3" name="Content Placeholder 2"/>
          <p:cNvSpPr>
            <a:spLocks noGrp="1"/>
          </p:cNvSpPr>
          <p:nvPr>
            <p:ph idx="1"/>
          </p:nvPr>
        </p:nvSpPr>
        <p:spPr>
          <a:xfrm>
            <a:off x="269420" y="986244"/>
            <a:ext cx="8600260" cy="5571310"/>
          </a:xfrm>
        </p:spPr>
        <p:txBody>
          <a:bodyPr>
            <a:normAutofit lnSpcReduction="10000"/>
          </a:bodyPr>
          <a:lstStyle/>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rPr>
              <a:t>Hydrogen </a:t>
            </a:r>
            <a:r>
              <a:rPr lang="en-GB" sz="2200" dirty="0">
                <a:solidFill>
                  <a:srgbClr val="00B0F0"/>
                </a:solidFill>
                <a:latin typeface="Leelawadee" panose="020B0502040204020203" pitchFamily="34" charset="-34"/>
                <a:cs typeface="Leelawadee" panose="020B0502040204020203" pitchFamily="34" charset="-34"/>
              </a:rPr>
              <a:t>+ Oxygen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Water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Hydrogen is a reactant.</a:t>
            </a:r>
          </a:p>
          <a:p>
            <a:pPr marL="491490" indent="-457200">
              <a:buAutoNum type="arabicPeriod"/>
            </a:pPr>
            <a:endParaRPr lang="en-GB" sz="22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rPr>
              <a:t>Sodium </a:t>
            </a:r>
            <a:r>
              <a:rPr lang="en-GB" sz="2200" dirty="0">
                <a:solidFill>
                  <a:srgbClr val="00B0F0"/>
                </a:solidFill>
                <a:latin typeface="Leelawadee" panose="020B0502040204020203" pitchFamily="34" charset="-34"/>
                <a:cs typeface="Leelawadee" panose="020B0502040204020203" pitchFamily="34" charset="-34"/>
              </a:rPr>
              <a:t>+ Bromine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Sodium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Bromide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Bromine is a product</a:t>
            </a:r>
          </a:p>
          <a:p>
            <a:pPr marL="491490" indent="-457200">
              <a:buAutoNum type="arabicPeriod"/>
            </a:pPr>
            <a:endPar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rPr>
              <a:t>Magnesium </a:t>
            </a:r>
            <a:r>
              <a:rPr lang="en-GB" sz="2200" dirty="0">
                <a:solidFill>
                  <a:srgbClr val="00B0F0"/>
                </a:solidFill>
                <a:latin typeface="Leelawadee" panose="020B0502040204020203" pitchFamily="34" charset="-34"/>
                <a:cs typeface="Leelawadee" panose="020B0502040204020203" pitchFamily="34" charset="-34"/>
              </a:rPr>
              <a:t>+ Oxygen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Magnesium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Oxide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Magnesium oxide is a product</a:t>
            </a:r>
          </a:p>
          <a:p>
            <a:pPr marL="491490" indent="-457200">
              <a:buAutoNum type="arabicPeriod"/>
            </a:pPr>
            <a:endPar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Aluminium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Chlorine  Aluminium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Chloride</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Aluminium and chlorine are reactants</a:t>
            </a:r>
          </a:p>
          <a:p>
            <a:pPr marL="491490" indent="-457200">
              <a:buAutoNum type="arabicPeriod"/>
            </a:pPr>
            <a:endParaRPr lang="en-GB" sz="22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Calcium oxide + Hydrochloric acid  Calcium chloride + water</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  Calcium oxide, hydrochloric acid and water are reactants whereas calcium chloride is a product.</a:t>
            </a:r>
          </a:p>
        </p:txBody>
      </p:sp>
      <p:sp>
        <p:nvSpPr>
          <p:cNvPr id="4" name="TextBox 3"/>
          <p:cNvSpPr txBox="1"/>
          <p:nvPr/>
        </p:nvSpPr>
        <p:spPr>
          <a:xfrm>
            <a:off x="433777" y="6201076"/>
            <a:ext cx="8271545" cy="523220"/>
          </a:xfrm>
          <a:prstGeom prst="rect">
            <a:avLst/>
          </a:prstGeom>
          <a:solidFill>
            <a:schemeClr val="accent2">
              <a:lumMod val="40000"/>
              <a:lumOff val="60000"/>
            </a:schemeClr>
          </a:solidFill>
        </p:spPr>
        <p:txBody>
          <a:bodyPr wrap="square" rtlCol="0">
            <a:spAutoFit/>
          </a:bodyPr>
          <a:lstStyle/>
          <a:p>
            <a:r>
              <a:rPr lang="en-GB" sz="2800" u="sng" dirty="0" smtClean="0"/>
              <a:t>Extension:</a:t>
            </a:r>
            <a:r>
              <a:rPr lang="en-GB" sz="2000" dirty="0">
                <a:solidFill>
                  <a:prstClr val="black"/>
                </a:solidFill>
                <a:latin typeface="Leelawadee" panose="020B0502040204020203" pitchFamily="34" charset="-34"/>
                <a:cs typeface="Leelawadee" panose="020B0502040204020203" pitchFamily="34" charset="-34"/>
                <a:sym typeface="Wingdings" panose="05000000000000000000" pitchFamily="2" charset="2"/>
              </a:rPr>
              <a:t> Can you correct the statements that are false? </a:t>
            </a:r>
            <a:endParaRPr lang="en-GB" sz="2800" u="sng" dirty="0" smtClean="0"/>
          </a:p>
        </p:txBody>
      </p:sp>
    </p:spTree>
    <p:extLst>
      <p:ext uri="{BB962C8B-B14F-4D97-AF65-F5344CB8AC3E}">
        <p14:creationId xmlns:p14="http://schemas.microsoft.com/office/powerpoint/2010/main" val="22687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1" y="-134983"/>
            <a:ext cx="7406640" cy="1356360"/>
          </a:xfrm>
        </p:spPr>
        <p:txBody>
          <a:bodyPr/>
          <a:lstStyle/>
          <a:p>
            <a:r>
              <a:rPr lang="en-GB" b="1" dirty="0"/>
              <a:t>Answers </a:t>
            </a:r>
            <a:r>
              <a:rPr lang="en-GB" b="1" dirty="0">
                <a:sym typeface="Wingdings" panose="05000000000000000000" pitchFamily="2" charset="2"/>
              </a:rPr>
              <a:t>:</a:t>
            </a:r>
            <a:endParaRPr lang="en-GB" dirty="0"/>
          </a:p>
        </p:txBody>
      </p:sp>
      <p:sp>
        <p:nvSpPr>
          <p:cNvPr id="3" name="Content Placeholder 2"/>
          <p:cNvSpPr>
            <a:spLocks noGrp="1"/>
          </p:cNvSpPr>
          <p:nvPr>
            <p:ph idx="1"/>
          </p:nvPr>
        </p:nvSpPr>
        <p:spPr>
          <a:xfrm>
            <a:off x="269420" y="986244"/>
            <a:ext cx="8600260" cy="5571310"/>
          </a:xfrm>
        </p:spPr>
        <p:txBody>
          <a:bodyPr>
            <a:normAutofit fontScale="92500"/>
          </a:bodyPr>
          <a:lstStyle/>
          <a:p>
            <a:pPr marL="491490" indent="-457200">
              <a:buAutoNum type="arabicPeriod"/>
            </a:pPr>
            <a:r>
              <a:rPr lang="en-GB" sz="2200" dirty="0" smtClean="0">
                <a:solidFill>
                  <a:srgbClr val="00B0F0"/>
                </a:solidFill>
                <a:latin typeface="Leelawadee" panose="020B0502040204020203" pitchFamily="34" charset="-34"/>
                <a:cs typeface="Leelawadee" panose="020B0502040204020203" pitchFamily="34" charset="-34"/>
              </a:rPr>
              <a:t>Hydrogen </a:t>
            </a:r>
            <a:r>
              <a:rPr lang="en-GB" sz="2200" dirty="0">
                <a:solidFill>
                  <a:srgbClr val="00B0F0"/>
                </a:solidFill>
                <a:latin typeface="Leelawadee" panose="020B0502040204020203" pitchFamily="34" charset="-34"/>
                <a:cs typeface="Leelawadee" panose="020B0502040204020203" pitchFamily="34" charset="-34"/>
              </a:rPr>
              <a:t>+ Oxygen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Water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Hydrogen is a reactant. </a:t>
            </a:r>
            <a:r>
              <a:rPr lang="en-GB" sz="2200" b="1" dirty="0" smtClean="0">
                <a:solidFill>
                  <a:srgbClr val="33CC33"/>
                </a:solidFill>
                <a:latin typeface="Leelawadee" panose="020B0502040204020203" pitchFamily="34" charset="-34"/>
                <a:cs typeface="Leelawadee" panose="020B0502040204020203" pitchFamily="34" charset="-34"/>
                <a:sym typeface="Wingdings" panose="05000000000000000000" pitchFamily="2" charset="2"/>
              </a:rPr>
              <a:t>TRUE</a:t>
            </a:r>
          </a:p>
          <a:p>
            <a:pPr marL="491490" indent="-457200">
              <a:buAutoNum type="arabicPeriod"/>
            </a:pPr>
            <a:endParaRPr lang="en-GB" sz="22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Font typeface="Arial" panose="020B0604020202020204" pitchFamily="34" charset="0"/>
              <a:buAutoNum type="arabicPeriod"/>
            </a:pPr>
            <a:r>
              <a:rPr lang="en-GB" sz="2200" dirty="0" smtClean="0">
                <a:solidFill>
                  <a:srgbClr val="00B0F0"/>
                </a:solidFill>
                <a:latin typeface="Leelawadee" panose="020B0502040204020203" pitchFamily="34" charset="-34"/>
                <a:cs typeface="Leelawadee" panose="020B0502040204020203" pitchFamily="34" charset="-34"/>
              </a:rPr>
              <a:t>Sodium </a:t>
            </a:r>
            <a:r>
              <a:rPr lang="en-GB" sz="2200" dirty="0">
                <a:solidFill>
                  <a:srgbClr val="00B0F0"/>
                </a:solidFill>
                <a:latin typeface="Leelawadee" panose="020B0502040204020203" pitchFamily="34" charset="-34"/>
                <a:cs typeface="Leelawadee" panose="020B0502040204020203" pitchFamily="34" charset="-34"/>
              </a:rPr>
              <a:t>+ Bromine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Sodium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Bromide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Bromine is a product </a:t>
            </a:r>
            <a:r>
              <a:rPr lang="en-GB" sz="2200" b="1"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FALSE </a:t>
            </a:r>
            <a:r>
              <a:rPr lang="en-GB" sz="2200"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Bromine is a reactant.</a:t>
            </a:r>
          </a:p>
          <a:p>
            <a:pPr marL="491490" indent="-457200">
              <a:buAutoNum type="arabicPeriod"/>
            </a:pPr>
            <a:endPar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Font typeface="Arial" panose="020B0604020202020204" pitchFamily="34" charset="0"/>
              <a:buAutoNum type="arabicPeriod"/>
            </a:pPr>
            <a:r>
              <a:rPr lang="en-GB" sz="2200" dirty="0" smtClean="0">
                <a:solidFill>
                  <a:srgbClr val="00B0F0"/>
                </a:solidFill>
                <a:latin typeface="Leelawadee" panose="020B0502040204020203" pitchFamily="34" charset="-34"/>
                <a:cs typeface="Leelawadee" panose="020B0502040204020203" pitchFamily="34" charset="-34"/>
              </a:rPr>
              <a:t>Magnesium </a:t>
            </a:r>
            <a:r>
              <a:rPr lang="en-GB" sz="2200" dirty="0">
                <a:solidFill>
                  <a:srgbClr val="00B0F0"/>
                </a:solidFill>
                <a:latin typeface="Leelawadee" panose="020B0502040204020203" pitchFamily="34" charset="-34"/>
                <a:cs typeface="Leelawadee" panose="020B0502040204020203" pitchFamily="34" charset="-34"/>
              </a:rPr>
              <a:t>+ Oxygen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Magnesium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Oxide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Magnesium oxide is a product </a:t>
            </a:r>
            <a:r>
              <a:rPr lang="en-GB" sz="2200" b="1" dirty="0" smtClean="0">
                <a:solidFill>
                  <a:srgbClr val="33CC33"/>
                </a:solidFill>
                <a:latin typeface="Leelawadee" panose="020B0502040204020203" pitchFamily="34" charset="-34"/>
                <a:cs typeface="Leelawadee" panose="020B0502040204020203" pitchFamily="34" charset="-34"/>
                <a:sym typeface="Wingdings" panose="05000000000000000000" pitchFamily="2" charset="2"/>
              </a:rPr>
              <a:t>TRUE</a:t>
            </a:r>
            <a:endPar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endPar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Font typeface="Arial" panose="020B0604020202020204" pitchFamily="34" charset="0"/>
              <a:buAutoNum type="arabicPeriod"/>
            </a:pP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Aluminium </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Chlorine  Aluminium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Chloride</a:t>
            </a:r>
            <a:r>
              <a:rPr lang="en-GB" sz="2200" dirty="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                      </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Aluminium and chlorine are reactants </a:t>
            </a:r>
            <a:r>
              <a:rPr lang="en-GB" sz="2200" b="1" dirty="0" smtClean="0">
                <a:solidFill>
                  <a:srgbClr val="33CC33"/>
                </a:solidFill>
                <a:latin typeface="Leelawadee" panose="020B0502040204020203" pitchFamily="34" charset="-34"/>
                <a:cs typeface="Leelawadee" panose="020B0502040204020203" pitchFamily="34" charset="-34"/>
                <a:sym typeface="Wingdings" panose="05000000000000000000" pitchFamily="2" charset="2"/>
              </a:rPr>
              <a:t>TRUE</a:t>
            </a:r>
            <a:endPar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AutoNum type="arabicPeriod"/>
            </a:pPr>
            <a:endParaRPr lang="en-GB" sz="2200" dirty="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a:p>
            <a:pPr marL="491490" indent="-457200">
              <a:buFont typeface="Arial" panose="020B0604020202020204" pitchFamily="34" charset="0"/>
              <a:buAutoNum type="arabicPeriod"/>
            </a:pPr>
            <a:r>
              <a:rPr lang="en-GB" sz="2200" dirty="0" smtClean="0">
                <a:solidFill>
                  <a:srgbClr val="00B0F0"/>
                </a:solidFill>
                <a:latin typeface="Leelawadee" panose="020B0502040204020203" pitchFamily="34" charset="-34"/>
                <a:cs typeface="Leelawadee" panose="020B0502040204020203" pitchFamily="34" charset="-34"/>
                <a:sym typeface="Wingdings" panose="05000000000000000000" pitchFamily="2" charset="2"/>
              </a:rPr>
              <a:t>Calcium oxide + Hydrochloric acid  Calcium chloride + water</a:t>
            </a:r>
            <a:r>
              <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rPr>
              <a:t>  Calcium oxide, hydrochloric acid and water are reactants whereas calcium chloride is a product. </a:t>
            </a:r>
            <a:r>
              <a:rPr lang="en-GB" sz="2200" b="1"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FALSE </a:t>
            </a:r>
            <a:r>
              <a:rPr lang="en-GB" sz="2200"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Calcium oxide and hydrochloric </a:t>
            </a:r>
            <a:r>
              <a:rPr lang="en-GB" sz="2200" dirty="0">
                <a:solidFill>
                  <a:srgbClr val="FF0000"/>
                </a:solidFill>
                <a:latin typeface="Leelawadee" panose="020B0502040204020203" pitchFamily="34" charset="-34"/>
                <a:cs typeface="Leelawadee" panose="020B0502040204020203" pitchFamily="34" charset="-34"/>
                <a:sym typeface="Wingdings" panose="05000000000000000000" pitchFamily="2" charset="2"/>
              </a:rPr>
              <a:t>acid </a:t>
            </a:r>
            <a:r>
              <a:rPr lang="en-GB" sz="2200"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are </a:t>
            </a:r>
            <a:r>
              <a:rPr lang="en-GB" sz="2200" dirty="0">
                <a:solidFill>
                  <a:srgbClr val="FF0000"/>
                </a:solidFill>
                <a:latin typeface="Leelawadee" panose="020B0502040204020203" pitchFamily="34" charset="-34"/>
                <a:cs typeface="Leelawadee" panose="020B0502040204020203" pitchFamily="34" charset="-34"/>
                <a:sym typeface="Wingdings" panose="05000000000000000000" pitchFamily="2" charset="2"/>
              </a:rPr>
              <a:t>reactants whereas calcium </a:t>
            </a:r>
            <a:r>
              <a:rPr lang="en-GB" sz="2200" dirty="0" smtClean="0">
                <a:solidFill>
                  <a:srgbClr val="FF0000"/>
                </a:solidFill>
                <a:latin typeface="Leelawadee" panose="020B0502040204020203" pitchFamily="34" charset="-34"/>
                <a:cs typeface="Leelawadee" panose="020B0502040204020203" pitchFamily="34" charset="-34"/>
                <a:sym typeface="Wingdings" panose="05000000000000000000" pitchFamily="2" charset="2"/>
              </a:rPr>
              <a:t>chloride and water are products.</a:t>
            </a:r>
            <a:endParaRPr lang="en-GB" sz="2200" dirty="0" smtClean="0">
              <a:solidFill>
                <a:schemeClr val="tx1"/>
              </a:solidFill>
              <a:latin typeface="Leelawadee" panose="020B0502040204020203" pitchFamily="34" charset="-34"/>
              <a:cs typeface="Leelawadee" panose="020B0502040204020203" pitchFamily="34" charset="-34"/>
              <a:sym typeface="Wingdings" panose="05000000000000000000" pitchFamily="2" charset="2"/>
            </a:endParaRPr>
          </a:p>
        </p:txBody>
      </p:sp>
    </p:spTree>
    <p:extLst>
      <p:ext uri="{BB962C8B-B14F-4D97-AF65-F5344CB8AC3E}">
        <p14:creationId xmlns:p14="http://schemas.microsoft.com/office/powerpoint/2010/main" val="38009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1096</Words>
  <Application>Microsoft Office PowerPoint</Application>
  <PresentationFormat>On-screen Show (4:3)</PresentationFormat>
  <Paragraphs>184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Leelawadee</vt:lpstr>
      <vt:lpstr>Wingdings</vt:lpstr>
      <vt:lpstr>Office Theme</vt:lpstr>
      <vt:lpstr>‘Click and Teach’ GCSE CHEMISTRY</vt:lpstr>
      <vt:lpstr>Aims of the lesson</vt:lpstr>
      <vt:lpstr>What is a chemical reaction?</vt:lpstr>
      <vt:lpstr>Title: Word and Symbol Equations  Task 1 – 5 Minutes </vt:lpstr>
      <vt:lpstr>PowerPoint Presentation</vt:lpstr>
      <vt:lpstr>Task 2:Write as word equations</vt:lpstr>
      <vt:lpstr>Answers :</vt:lpstr>
      <vt:lpstr>Task 3: True/False</vt:lpstr>
      <vt:lpstr>Answers :</vt:lpstr>
      <vt:lpstr>Chemical Symbol Equations</vt:lpstr>
      <vt:lpstr>Balancing Equations </vt:lpstr>
      <vt:lpstr>Watch this video</vt:lpstr>
      <vt:lpstr> Hydrogen + Chlorine  Hydrochloric Acid H2  +  Cl2     HCl </vt:lpstr>
      <vt:lpstr>Calcium + Oxygen  Calcium Oxide Ca  +  O2     CaO </vt:lpstr>
      <vt:lpstr>Nitrogen + Hydrogen  Ammonia N2  +  H2     NH3 </vt:lpstr>
      <vt:lpstr>Task 4: Balance the chemical equations</vt:lpstr>
      <vt:lpstr>Answers :</vt:lpstr>
      <vt:lpstr>State Symbols</vt:lpstr>
      <vt:lpstr>Task 5: Rewrite these as symbol equations with state symbols</vt:lpstr>
      <vt:lpstr>Answers :</vt:lpstr>
      <vt:lpstr>Aims of the lesson – how did we do?</vt:lpstr>
      <vt:lpstr>BONUS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and Teach’ GCSE PHYSICS</dc:title>
  <dc:creator>Patrick Phillips</dc:creator>
  <cp:lastModifiedBy>Patrick Phillips</cp:lastModifiedBy>
  <cp:revision>41</cp:revision>
  <dcterms:created xsi:type="dcterms:W3CDTF">2020-05-14T08:33:01Z</dcterms:created>
  <dcterms:modified xsi:type="dcterms:W3CDTF">2020-06-18T07:51:23Z</dcterms:modified>
</cp:coreProperties>
</file>