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1" r:id="rId4"/>
    <p:sldId id="264" r:id="rId5"/>
    <p:sldId id="266" r:id="rId6"/>
    <p:sldId id="267" r:id="rId7"/>
    <p:sldId id="265" r:id="rId8"/>
    <p:sldId id="269" r:id="rId9"/>
    <p:sldId id="268" r:id="rId10"/>
    <p:sldId id="259" r:id="rId11"/>
    <p:sldId id="260"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82" y="19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D945AF1-0FCE-4A92-8063-0DC275D9161F}" type="datetimeFigureOut">
              <a:rPr lang="en-GB" smtClean="0"/>
              <a:t>15/05/2020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1AB9A5-E320-493C-9647-FD7DE5A27052}" type="slidenum">
              <a:rPr lang="en-GB" smtClean="0"/>
              <a:t>‹#›</a:t>
            </a:fld>
            <a:endParaRPr lang="en-GB"/>
          </a:p>
        </p:txBody>
      </p:sp>
    </p:spTree>
    <p:extLst>
      <p:ext uri="{BB962C8B-B14F-4D97-AF65-F5344CB8AC3E}">
        <p14:creationId xmlns:p14="http://schemas.microsoft.com/office/powerpoint/2010/main" val="19188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945AF1-0FCE-4A92-8063-0DC275D9161F}" type="datetimeFigureOut">
              <a:rPr lang="en-GB" smtClean="0"/>
              <a:t>15/05/2020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1AB9A5-E320-493C-9647-FD7DE5A27052}" type="slidenum">
              <a:rPr lang="en-GB" smtClean="0"/>
              <a:t>‹#›</a:t>
            </a:fld>
            <a:endParaRPr lang="en-GB"/>
          </a:p>
        </p:txBody>
      </p:sp>
    </p:spTree>
    <p:extLst>
      <p:ext uri="{BB962C8B-B14F-4D97-AF65-F5344CB8AC3E}">
        <p14:creationId xmlns:p14="http://schemas.microsoft.com/office/powerpoint/2010/main" val="3055907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945AF1-0FCE-4A92-8063-0DC275D9161F}" type="datetimeFigureOut">
              <a:rPr lang="en-GB" smtClean="0"/>
              <a:t>15/05/2020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1AB9A5-E320-493C-9647-FD7DE5A27052}" type="slidenum">
              <a:rPr lang="en-GB" smtClean="0"/>
              <a:t>‹#›</a:t>
            </a:fld>
            <a:endParaRPr lang="en-GB"/>
          </a:p>
        </p:txBody>
      </p:sp>
    </p:spTree>
    <p:extLst>
      <p:ext uri="{BB962C8B-B14F-4D97-AF65-F5344CB8AC3E}">
        <p14:creationId xmlns:p14="http://schemas.microsoft.com/office/powerpoint/2010/main" val="676634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945AF1-0FCE-4A92-8063-0DC275D9161F}" type="datetimeFigureOut">
              <a:rPr lang="en-GB" smtClean="0"/>
              <a:t>15/05/2020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1AB9A5-E320-493C-9647-FD7DE5A27052}" type="slidenum">
              <a:rPr lang="en-GB" smtClean="0"/>
              <a:t>‹#›</a:t>
            </a:fld>
            <a:endParaRPr lang="en-GB"/>
          </a:p>
        </p:txBody>
      </p:sp>
    </p:spTree>
    <p:extLst>
      <p:ext uri="{BB962C8B-B14F-4D97-AF65-F5344CB8AC3E}">
        <p14:creationId xmlns:p14="http://schemas.microsoft.com/office/powerpoint/2010/main" val="3540473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D945AF1-0FCE-4A92-8063-0DC275D9161F}" type="datetimeFigureOut">
              <a:rPr lang="en-GB" smtClean="0"/>
              <a:t>15/05/2020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1AB9A5-E320-493C-9647-FD7DE5A27052}" type="slidenum">
              <a:rPr lang="en-GB" smtClean="0"/>
              <a:t>‹#›</a:t>
            </a:fld>
            <a:endParaRPr lang="en-GB"/>
          </a:p>
        </p:txBody>
      </p:sp>
    </p:spTree>
    <p:extLst>
      <p:ext uri="{BB962C8B-B14F-4D97-AF65-F5344CB8AC3E}">
        <p14:creationId xmlns:p14="http://schemas.microsoft.com/office/powerpoint/2010/main" val="695801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D945AF1-0FCE-4A92-8063-0DC275D9161F}" type="datetimeFigureOut">
              <a:rPr lang="en-GB" smtClean="0"/>
              <a:t>15/05/2020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1AB9A5-E320-493C-9647-FD7DE5A27052}" type="slidenum">
              <a:rPr lang="en-GB" smtClean="0"/>
              <a:t>‹#›</a:t>
            </a:fld>
            <a:endParaRPr lang="en-GB"/>
          </a:p>
        </p:txBody>
      </p:sp>
    </p:spTree>
    <p:extLst>
      <p:ext uri="{BB962C8B-B14F-4D97-AF65-F5344CB8AC3E}">
        <p14:creationId xmlns:p14="http://schemas.microsoft.com/office/powerpoint/2010/main" val="3255489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D945AF1-0FCE-4A92-8063-0DC275D9161F}" type="datetimeFigureOut">
              <a:rPr lang="en-GB" smtClean="0"/>
              <a:t>15/05/2020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31AB9A5-E320-493C-9647-FD7DE5A27052}" type="slidenum">
              <a:rPr lang="en-GB" smtClean="0"/>
              <a:t>‹#›</a:t>
            </a:fld>
            <a:endParaRPr lang="en-GB"/>
          </a:p>
        </p:txBody>
      </p:sp>
    </p:spTree>
    <p:extLst>
      <p:ext uri="{BB962C8B-B14F-4D97-AF65-F5344CB8AC3E}">
        <p14:creationId xmlns:p14="http://schemas.microsoft.com/office/powerpoint/2010/main" val="2977545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D945AF1-0FCE-4A92-8063-0DC275D9161F}" type="datetimeFigureOut">
              <a:rPr lang="en-GB" smtClean="0"/>
              <a:t>15/05/2020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31AB9A5-E320-493C-9647-FD7DE5A27052}" type="slidenum">
              <a:rPr lang="en-GB" smtClean="0"/>
              <a:t>‹#›</a:t>
            </a:fld>
            <a:endParaRPr lang="en-GB"/>
          </a:p>
        </p:txBody>
      </p:sp>
    </p:spTree>
    <p:extLst>
      <p:ext uri="{BB962C8B-B14F-4D97-AF65-F5344CB8AC3E}">
        <p14:creationId xmlns:p14="http://schemas.microsoft.com/office/powerpoint/2010/main" val="1756490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945AF1-0FCE-4A92-8063-0DC275D9161F}" type="datetimeFigureOut">
              <a:rPr lang="en-GB" smtClean="0"/>
              <a:t>15/05/2020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31AB9A5-E320-493C-9647-FD7DE5A27052}" type="slidenum">
              <a:rPr lang="en-GB" smtClean="0"/>
              <a:t>‹#›</a:t>
            </a:fld>
            <a:endParaRPr lang="en-GB"/>
          </a:p>
        </p:txBody>
      </p:sp>
    </p:spTree>
    <p:extLst>
      <p:ext uri="{BB962C8B-B14F-4D97-AF65-F5344CB8AC3E}">
        <p14:creationId xmlns:p14="http://schemas.microsoft.com/office/powerpoint/2010/main" val="834201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945AF1-0FCE-4A92-8063-0DC275D9161F}" type="datetimeFigureOut">
              <a:rPr lang="en-GB" smtClean="0"/>
              <a:t>15/05/2020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1AB9A5-E320-493C-9647-FD7DE5A27052}" type="slidenum">
              <a:rPr lang="en-GB" smtClean="0"/>
              <a:t>‹#›</a:t>
            </a:fld>
            <a:endParaRPr lang="en-GB"/>
          </a:p>
        </p:txBody>
      </p:sp>
    </p:spTree>
    <p:extLst>
      <p:ext uri="{BB962C8B-B14F-4D97-AF65-F5344CB8AC3E}">
        <p14:creationId xmlns:p14="http://schemas.microsoft.com/office/powerpoint/2010/main" val="3069947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945AF1-0FCE-4A92-8063-0DC275D9161F}" type="datetimeFigureOut">
              <a:rPr lang="en-GB" smtClean="0"/>
              <a:t>15/05/2020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1AB9A5-E320-493C-9647-FD7DE5A27052}" type="slidenum">
              <a:rPr lang="en-GB" smtClean="0"/>
              <a:t>‹#›</a:t>
            </a:fld>
            <a:endParaRPr lang="en-GB"/>
          </a:p>
        </p:txBody>
      </p:sp>
    </p:spTree>
    <p:extLst>
      <p:ext uri="{BB962C8B-B14F-4D97-AF65-F5344CB8AC3E}">
        <p14:creationId xmlns:p14="http://schemas.microsoft.com/office/powerpoint/2010/main" val="97908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945AF1-0FCE-4A92-8063-0DC275D9161F}" type="datetimeFigureOut">
              <a:rPr lang="en-GB" smtClean="0"/>
              <a:t>15/05/2020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1AB9A5-E320-493C-9647-FD7DE5A27052}" type="slidenum">
              <a:rPr lang="en-GB" smtClean="0"/>
              <a:t>‹#›</a:t>
            </a:fld>
            <a:endParaRPr lang="en-GB"/>
          </a:p>
        </p:txBody>
      </p:sp>
    </p:spTree>
    <p:extLst>
      <p:ext uri="{BB962C8B-B14F-4D97-AF65-F5344CB8AC3E}">
        <p14:creationId xmlns:p14="http://schemas.microsoft.com/office/powerpoint/2010/main" val="3730972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oB1v-wh7EGU"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8jB6hDUqN0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5845" y="278295"/>
            <a:ext cx="10175019" cy="1037107"/>
          </a:xfrm>
        </p:spPr>
        <p:txBody>
          <a:bodyPr/>
          <a:lstStyle/>
          <a:p>
            <a:r>
              <a:rPr lang="en-GB" b="1" dirty="0" smtClean="0"/>
              <a:t>‘Click and Teach’ GCSE PHYSICS</a:t>
            </a:r>
            <a:endParaRPr lang="en-GB" b="1" dirty="0"/>
          </a:p>
        </p:txBody>
      </p:sp>
      <p:sp>
        <p:nvSpPr>
          <p:cNvPr id="3" name="Subtitle 2"/>
          <p:cNvSpPr>
            <a:spLocks noGrp="1"/>
          </p:cNvSpPr>
          <p:nvPr>
            <p:ph type="subTitle" idx="1"/>
          </p:nvPr>
        </p:nvSpPr>
        <p:spPr>
          <a:xfrm>
            <a:off x="461173" y="1423379"/>
            <a:ext cx="11044361" cy="2212355"/>
          </a:xfrm>
        </p:spPr>
        <p:txBody>
          <a:bodyPr>
            <a:normAutofit fontScale="85000" lnSpcReduction="20000"/>
          </a:bodyPr>
          <a:lstStyle/>
          <a:p>
            <a:r>
              <a:rPr lang="en-GB" sz="4800" b="1" dirty="0" smtClean="0"/>
              <a:t>TOPIC: </a:t>
            </a:r>
            <a:r>
              <a:rPr lang="en-GB" sz="4800" b="1" u="sng" dirty="0" smtClean="0"/>
              <a:t>Electric circuits</a:t>
            </a:r>
          </a:p>
          <a:p>
            <a:r>
              <a:rPr lang="en-GB" sz="4800" b="1" dirty="0" smtClean="0"/>
              <a:t>1 hour ‘lecture lesson’</a:t>
            </a:r>
          </a:p>
          <a:p>
            <a:r>
              <a:rPr lang="en-GB" sz="4800" b="1" dirty="0" smtClean="0">
                <a:solidFill>
                  <a:srgbClr val="FF0000"/>
                </a:solidFill>
              </a:rPr>
              <a:t>You should have your book (or paper) and a pen </a:t>
            </a:r>
            <a:r>
              <a:rPr lang="en-GB" sz="4800" b="1" dirty="0" smtClean="0">
                <a:solidFill>
                  <a:srgbClr val="FF0000"/>
                </a:solidFill>
                <a:sym typeface="Wingdings" panose="05000000000000000000" pitchFamily="2" charset="2"/>
              </a:rPr>
              <a:t></a:t>
            </a:r>
            <a:endParaRPr lang="en-GB" sz="4800" b="1" dirty="0">
              <a:solidFill>
                <a:srgbClr val="FF0000"/>
              </a:solidFill>
            </a:endParaRPr>
          </a:p>
        </p:txBody>
      </p:sp>
      <p:pic>
        <p:nvPicPr>
          <p:cNvPr id="4" name="Picture 3"/>
          <p:cNvPicPr>
            <a:picLocks noChangeAspect="1"/>
          </p:cNvPicPr>
          <p:nvPr/>
        </p:nvPicPr>
        <p:blipFill>
          <a:blip r:embed="rId2"/>
          <a:stretch>
            <a:fillRect/>
          </a:stretch>
        </p:blipFill>
        <p:spPr>
          <a:xfrm>
            <a:off x="3825239" y="3743711"/>
            <a:ext cx="4173773" cy="2733821"/>
          </a:xfrm>
          <a:prstGeom prst="rect">
            <a:avLst/>
          </a:prstGeom>
        </p:spPr>
      </p:pic>
    </p:spTree>
    <p:extLst>
      <p:ext uri="{BB962C8B-B14F-4D97-AF65-F5344CB8AC3E}">
        <p14:creationId xmlns:p14="http://schemas.microsoft.com/office/powerpoint/2010/main" val="1484927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18944"/>
          </a:xfrm>
        </p:spPr>
        <p:txBody>
          <a:bodyPr>
            <a:normAutofit fontScale="90000"/>
          </a:bodyPr>
          <a:lstStyle/>
          <a:p>
            <a:r>
              <a:rPr lang="en-GB" b="1" dirty="0" smtClean="0"/>
              <a:t>Try these EASY, MEDIUM and HARDER tasks</a:t>
            </a:r>
            <a:endParaRPr lang="en-GB" b="1" dirty="0"/>
          </a:p>
        </p:txBody>
      </p:sp>
      <p:sp>
        <p:nvSpPr>
          <p:cNvPr id="3" name="Content Placeholder 2"/>
          <p:cNvSpPr>
            <a:spLocks noGrp="1"/>
          </p:cNvSpPr>
          <p:nvPr>
            <p:ph idx="1"/>
          </p:nvPr>
        </p:nvSpPr>
        <p:spPr>
          <a:xfrm>
            <a:off x="733697" y="984070"/>
            <a:ext cx="10515600" cy="5747656"/>
          </a:xfrm>
        </p:spPr>
        <p:txBody>
          <a:bodyPr>
            <a:normAutofit fontScale="77500" lnSpcReduction="20000"/>
          </a:bodyPr>
          <a:lstStyle/>
          <a:p>
            <a:pPr marL="0" indent="0">
              <a:buNone/>
            </a:pPr>
            <a:r>
              <a:rPr lang="en-GB" b="1" dirty="0" smtClean="0"/>
              <a:t>EASY</a:t>
            </a:r>
            <a:r>
              <a:rPr lang="en-GB" dirty="0" smtClean="0"/>
              <a:t> – </a:t>
            </a:r>
            <a:r>
              <a:rPr lang="en-GB" i="1" dirty="0" smtClean="0"/>
              <a:t>draw a labelled picture or diagram showing the main parts of a circuit (e.g. battery, bulb, wires, resistors)</a:t>
            </a:r>
          </a:p>
          <a:p>
            <a:pPr marL="0" indent="0">
              <a:buNone/>
            </a:pPr>
            <a:r>
              <a:rPr lang="en-GB" b="1" dirty="0" smtClean="0"/>
              <a:t>MEDIUM: Copy out and complete these four questions.</a:t>
            </a:r>
          </a:p>
          <a:p>
            <a:pPr marL="514350" indent="-514350">
              <a:buFont typeface="+mj-lt"/>
              <a:buAutoNum type="arabicPeriod"/>
            </a:pPr>
            <a:r>
              <a:rPr lang="en-GB" dirty="0" smtClean="0">
                <a:solidFill>
                  <a:srgbClr val="0070C0"/>
                </a:solidFill>
              </a:rPr>
              <a:t>What does a resistor do in a circuit?</a:t>
            </a:r>
          </a:p>
          <a:p>
            <a:pPr marL="514350" indent="-514350">
              <a:buFont typeface="+mj-lt"/>
              <a:buAutoNum type="arabicPeriod"/>
            </a:pPr>
            <a:r>
              <a:rPr lang="en-GB" dirty="0" smtClean="0">
                <a:solidFill>
                  <a:srgbClr val="0070C0"/>
                </a:solidFill>
              </a:rPr>
              <a:t>What does (a) the pump, (b) the water (c) the tubes and (d) the steel wire represent in the circuit?</a:t>
            </a:r>
          </a:p>
          <a:p>
            <a:pPr marL="514350" indent="-514350">
              <a:buFont typeface="+mj-lt"/>
              <a:buAutoNum type="arabicPeriod"/>
            </a:pPr>
            <a:r>
              <a:rPr lang="en-GB" dirty="0" smtClean="0">
                <a:solidFill>
                  <a:srgbClr val="0070C0"/>
                </a:solidFill>
              </a:rPr>
              <a:t>Voltage and Current are proportional – what does this mean?</a:t>
            </a:r>
          </a:p>
          <a:p>
            <a:pPr marL="514350" indent="-514350">
              <a:buFont typeface="+mj-lt"/>
              <a:buAutoNum type="arabicPeriod"/>
            </a:pPr>
            <a:r>
              <a:rPr lang="en-GB" dirty="0" smtClean="0">
                <a:solidFill>
                  <a:srgbClr val="0070C0"/>
                </a:solidFill>
              </a:rPr>
              <a:t>What is the difference between voltage and current in a circuit?</a:t>
            </a:r>
          </a:p>
          <a:p>
            <a:pPr marL="0" indent="0">
              <a:buNone/>
            </a:pPr>
            <a:r>
              <a:rPr lang="en-GB" b="1" dirty="0" smtClean="0">
                <a:solidFill>
                  <a:srgbClr val="C00000"/>
                </a:solidFill>
              </a:rPr>
              <a:t>HARDER: Ohm’s Law tells us how to calculate Resistance, in ohms, </a:t>
            </a:r>
            <a:r>
              <a:rPr lang="el-GR" b="1" dirty="0" smtClean="0">
                <a:solidFill>
                  <a:srgbClr val="C00000"/>
                </a:solidFill>
                <a:latin typeface="Arial" panose="020B0604020202020204" pitchFamily="34" charset="0"/>
                <a:cs typeface="Arial" panose="020B0604020202020204" pitchFamily="34" charset="0"/>
              </a:rPr>
              <a:t>Ω</a:t>
            </a:r>
            <a:r>
              <a:rPr lang="en-GB" b="1" dirty="0" smtClean="0">
                <a:solidFill>
                  <a:srgbClr val="C00000"/>
                </a:solidFill>
                <a:latin typeface="Arial" panose="020B0604020202020204" pitchFamily="34" charset="0"/>
                <a:cs typeface="Arial" panose="020B0604020202020204" pitchFamily="34" charset="0"/>
              </a:rPr>
              <a:t>.</a:t>
            </a:r>
          </a:p>
          <a:p>
            <a:pPr marL="0" indent="0">
              <a:buNone/>
            </a:pPr>
            <a:r>
              <a:rPr lang="en-GB" dirty="0" smtClean="0">
                <a:latin typeface="Arial" panose="020B0604020202020204" pitchFamily="34" charset="0"/>
                <a:cs typeface="Arial" panose="020B0604020202020204" pitchFamily="34" charset="0"/>
              </a:rPr>
              <a:t> </a:t>
            </a:r>
            <a:r>
              <a:rPr lang="en-GB" b="1" dirty="0" smtClean="0">
                <a:solidFill>
                  <a:srgbClr val="FF0000"/>
                </a:solidFill>
                <a:latin typeface="Arial" panose="020B0604020202020204" pitchFamily="34" charset="0"/>
                <a:cs typeface="Arial" panose="020B0604020202020204" pitchFamily="34" charset="0"/>
              </a:rPr>
              <a:t>Resistance = Voltage / Current. R = V/</a:t>
            </a:r>
            <a:r>
              <a:rPr lang="en-GB" b="1" dirty="0">
                <a:solidFill>
                  <a:srgbClr val="FF0000"/>
                </a:solidFill>
                <a:latin typeface="Bookman Old Style" panose="02050604050505020204" pitchFamily="18" charset="0"/>
                <a:cs typeface="Arial" panose="020B0604020202020204" pitchFamily="34" charset="0"/>
              </a:rPr>
              <a:t> I</a:t>
            </a:r>
            <a:r>
              <a:rPr lang="en-GB" b="1" dirty="0" smtClean="0">
                <a:solidFill>
                  <a:srgbClr val="FF0000"/>
                </a:solidFill>
                <a:latin typeface="Arial" panose="020B0604020202020204" pitchFamily="34" charset="0"/>
                <a:cs typeface="Arial" panose="020B0604020202020204" pitchFamily="34" charset="0"/>
              </a:rPr>
              <a:t> … we use symbol </a:t>
            </a:r>
            <a:r>
              <a:rPr lang="en-GB" b="1" dirty="0" smtClean="0">
                <a:solidFill>
                  <a:srgbClr val="FF0000"/>
                </a:solidFill>
                <a:latin typeface="Bookman Old Style" panose="02050604050505020204" pitchFamily="18" charset="0"/>
                <a:cs typeface="Arial" panose="020B0604020202020204" pitchFamily="34" charset="0"/>
              </a:rPr>
              <a:t>I</a:t>
            </a:r>
            <a:r>
              <a:rPr lang="en-GB" b="1" dirty="0" smtClean="0">
                <a:solidFill>
                  <a:srgbClr val="FF0000"/>
                </a:solidFill>
                <a:latin typeface="Arial" panose="020B0604020202020204" pitchFamily="34" charset="0"/>
                <a:cs typeface="Arial" panose="020B0604020202020204" pitchFamily="34" charset="0"/>
              </a:rPr>
              <a:t> for current.</a:t>
            </a:r>
          </a:p>
          <a:p>
            <a:pPr marL="0" indent="0">
              <a:buNone/>
            </a:pPr>
            <a:r>
              <a:rPr lang="en-GB" dirty="0" smtClean="0">
                <a:solidFill>
                  <a:srgbClr val="C00000"/>
                </a:solidFill>
                <a:cs typeface="Arial" panose="020B0604020202020204" pitchFamily="34" charset="0"/>
              </a:rPr>
              <a:t>5. Calculate the following resistances:</a:t>
            </a:r>
          </a:p>
          <a:p>
            <a:pPr marL="514350" indent="-514350">
              <a:buAutoNum type="alphaLcParenBoth"/>
            </a:pPr>
            <a:r>
              <a:rPr lang="en-GB" dirty="0" smtClean="0">
                <a:solidFill>
                  <a:srgbClr val="C00000"/>
                </a:solidFill>
                <a:cs typeface="Arial" panose="020B0604020202020204" pitchFamily="34" charset="0"/>
              </a:rPr>
              <a:t>Voltage = 10V, Current = 2A</a:t>
            </a:r>
          </a:p>
          <a:p>
            <a:pPr marL="514350" indent="-514350">
              <a:buAutoNum type="alphaLcParenBoth"/>
            </a:pPr>
            <a:r>
              <a:rPr lang="en-GB" dirty="0" smtClean="0">
                <a:solidFill>
                  <a:srgbClr val="C00000"/>
                </a:solidFill>
                <a:cs typeface="Arial" panose="020B0604020202020204" pitchFamily="34" charset="0"/>
              </a:rPr>
              <a:t>Voltage = 100V, Current = 5A</a:t>
            </a:r>
          </a:p>
          <a:p>
            <a:pPr marL="514350" indent="-514350">
              <a:buAutoNum type="alphaLcParenBoth"/>
            </a:pPr>
            <a:r>
              <a:rPr lang="en-GB" dirty="0" smtClean="0">
                <a:solidFill>
                  <a:srgbClr val="C00000"/>
                </a:solidFill>
                <a:cs typeface="Arial" panose="020B0604020202020204" pitchFamily="34" charset="0"/>
              </a:rPr>
              <a:t>Voltage = 20V, Current = 4A</a:t>
            </a:r>
          </a:p>
          <a:p>
            <a:pPr marL="514350" indent="-514350">
              <a:buAutoNum type="alphaLcParenBoth"/>
            </a:pPr>
            <a:r>
              <a:rPr lang="en-GB" dirty="0" smtClean="0">
                <a:solidFill>
                  <a:srgbClr val="C00000"/>
                </a:solidFill>
                <a:cs typeface="Arial" panose="020B0604020202020204" pitchFamily="34" charset="0"/>
              </a:rPr>
              <a:t>Voltage = ? Resistance = 20</a:t>
            </a:r>
            <a:r>
              <a:rPr lang="el-GR" dirty="0" smtClean="0">
                <a:solidFill>
                  <a:srgbClr val="C00000"/>
                </a:solidFill>
                <a:cs typeface="Arial" panose="020B0604020202020204" pitchFamily="34" charset="0"/>
              </a:rPr>
              <a:t>Ω</a:t>
            </a:r>
            <a:r>
              <a:rPr lang="en-GB" dirty="0" smtClean="0">
                <a:solidFill>
                  <a:srgbClr val="C00000"/>
                </a:solidFill>
                <a:cs typeface="Arial" panose="020B0604020202020204" pitchFamily="34" charset="0"/>
              </a:rPr>
              <a:t> Current = 3A</a:t>
            </a:r>
          </a:p>
          <a:p>
            <a:pPr marL="514350" indent="-514350">
              <a:buAutoNum type="alphaLcParenBoth"/>
            </a:pPr>
            <a:r>
              <a:rPr lang="en-GB" dirty="0" smtClean="0">
                <a:solidFill>
                  <a:srgbClr val="C00000"/>
                </a:solidFill>
                <a:cs typeface="Arial" panose="020B0604020202020204" pitchFamily="34" charset="0"/>
              </a:rPr>
              <a:t>Current = ? Resistance = 40</a:t>
            </a:r>
            <a:r>
              <a:rPr lang="el-GR" dirty="0" smtClean="0">
                <a:solidFill>
                  <a:srgbClr val="C00000"/>
                </a:solidFill>
                <a:cs typeface="Arial" panose="020B0604020202020204" pitchFamily="34" charset="0"/>
              </a:rPr>
              <a:t>Ω</a:t>
            </a:r>
            <a:r>
              <a:rPr lang="en-GB" dirty="0" smtClean="0">
                <a:solidFill>
                  <a:srgbClr val="C00000"/>
                </a:solidFill>
                <a:cs typeface="Arial" panose="020B0604020202020204" pitchFamily="34" charset="0"/>
              </a:rPr>
              <a:t>, Voltage = 120V</a:t>
            </a:r>
          </a:p>
          <a:p>
            <a:pPr marL="0" indent="0">
              <a:buNone/>
            </a:pPr>
            <a:endParaRPr lang="en-GB" dirty="0" smtClean="0"/>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3415" y="4597486"/>
            <a:ext cx="1933029" cy="170561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5507" y="16693"/>
            <a:ext cx="967377" cy="967377"/>
          </a:xfrm>
          <a:prstGeom prst="rect">
            <a:avLst/>
          </a:prstGeom>
        </p:spPr>
      </p:pic>
    </p:spTree>
    <p:extLst>
      <p:ext uri="{BB962C8B-B14F-4D97-AF65-F5344CB8AC3E}">
        <p14:creationId xmlns:p14="http://schemas.microsoft.com/office/powerpoint/2010/main" val="1365412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3206"/>
            <a:ext cx="10515600" cy="497024"/>
          </a:xfrm>
        </p:spPr>
        <p:txBody>
          <a:bodyPr>
            <a:normAutofit fontScale="90000"/>
          </a:bodyPr>
          <a:lstStyle/>
          <a:p>
            <a:r>
              <a:rPr lang="en-GB" dirty="0" smtClean="0"/>
              <a:t>Answers </a:t>
            </a:r>
            <a:r>
              <a:rPr lang="en-GB" dirty="0" smtClean="0">
                <a:sym typeface="Wingdings" panose="05000000000000000000" pitchFamily="2" charset="2"/>
              </a:rPr>
              <a:t>:</a:t>
            </a:r>
            <a:endParaRPr lang="en-GB" dirty="0"/>
          </a:p>
        </p:txBody>
      </p:sp>
      <p:sp>
        <p:nvSpPr>
          <p:cNvPr id="3" name="Content Placeholder 2"/>
          <p:cNvSpPr>
            <a:spLocks noGrp="1"/>
          </p:cNvSpPr>
          <p:nvPr>
            <p:ph idx="1"/>
          </p:nvPr>
        </p:nvSpPr>
        <p:spPr>
          <a:xfrm>
            <a:off x="576942" y="834714"/>
            <a:ext cx="10515600" cy="4351338"/>
          </a:xfrm>
        </p:spPr>
        <p:txBody>
          <a:bodyPr>
            <a:noAutofit/>
          </a:bodyPr>
          <a:lstStyle/>
          <a:p>
            <a:r>
              <a:rPr lang="en-GB" sz="3200" dirty="0" smtClean="0"/>
              <a:t>EASY … basic electric circuit</a:t>
            </a:r>
          </a:p>
          <a:p>
            <a:r>
              <a:rPr lang="en-GB" sz="3200" dirty="0" smtClean="0"/>
              <a:t>MEDIUM:</a:t>
            </a:r>
          </a:p>
          <a:p>
            <a:pPr marL="514350" indent="-514350">
              <a:buFont typeface="+mj-lt"/>
              <a:buAutoNum type="arabicPeriod"/>
            </a:pPr>
            <a:r>
              <a:rPr lang="en-GB" sz="3200" dirty="0" smtClean="0"/>
              <a:t>A </a:t>
            </a:r>
            <a:r>
              <a:rPr lang="en-GB" sz="3200" b="1" dirty="0" smtClean="0"/>
              <a:t>resistor</a:t>
            </a:r>
            <a:r>
              <a:rPr lang="en-GB" sz="3200" dirty="0" smtClean="0"/>
              <a:t> tries to </a:t>
            </a:r>
            <a:r>
              <a:rPr lang="en-GB" sz="3200" b="1" dirty="0" smtClean="0"/>
              <a:t>slow down </a:t>
            </a:r>
            <a:r>
              <a:rPr lang="en-GB" sz="3200" dirty="0" smtClean="0"/>
              <a:t>the flow of electrons.</a:t>
            </a:r>
          </a:p>
          <a:p>
            <a:pPr marL="514350" indent="-514350">
              <a:buFont typeface="+mj-lt"/>
              <a:buAutoNum type="arabicPeriod"/>
            </a:pPr>
            <a:r>
              <a:rPr lang="en-GB" sz="3200" dirty="0" smtClean="0"/>
              <a:t>(a) the pump is like the </a:t>
            </a:r>
            <a:r>
              <a:rPr lang="en-GB" sz="3200" b="1" dirty="0" smtClean="0"/>
              <a:t>battery</a:t>
            </a:r>
            <a:r>
              <a:rPr lang="en-GB" sz="3200" dirty="0" smtClean="0"/>
              <a:t> (b) the water represents the </a:t>
            </a:r>
            <a:r>
              <a:rPr lang="en-GB" sz="3200" b="1" dirty="0" smtClean="0"/>
              <a:t>flow of electrons </a:t>
            </a:r>
            <a:r>
              <a:rPr lang="en-GB" sz="3200" dirty="0" smtClean="0"/>
              <a:t>(c) the tubes represent the </a:t>
            </a:r>
            <a:r>
              <a:rPr lang="en-GB" sz="3200" b="1" dirty="0" smtClean="0"/>
              <a:t>wires</a:t>
            </a:r>
            <a:r>
              <a:rPr lang="en-GB" sz="3200" dirty="0" smtClean="0"/>
              <a:t> (d) the steel wire represents </a:t>
            </a:r>
            <a:r>
              <a:rPr lang="en-GB" sz="3200" b="1" dirty="0" smtClean="0"/>
              <a:t>resistance</a:t>
            </a:r>
          </a:p>
          <a:p>
            <a:pPr marL="514350" indent="-514350">
              <a:buFont typeface="+mj-lt"/>
              <a:buAutoNum type="arabicPeriod"/>
            </a:pPr>
            <a:r>
              <a:rPr lang="en-GB" sz="3200" dirty="0" smtClean="0"/>
              <a:t>Proportional – as voltage </a:t>
            </a:r>
            <a:r>
              <a:rPr lang="en-GB" sz="3200" b="1" dirty="0" smtClean="0"/>
              <a:t>increases</a:t>
            </a:r>
            <a:r>
              <a:rPr lang="en-GB" sz="3200" dirty="0" smtClean="0"/>
              <a:t>, so does the current.</a:t>
            </a:r>
          </a:p>
          <a:p>
            <a:pPr marL="514350" indent="-514350">
              <a:buFont typeface="+mj-lt"/>
              <a:buAutoNum type="arabicPeriod"/>
            </a:pPr>
            <a:r>
              <a:rPr lang="en-GB" sz="3200" dirty="0" smtClean="0"/>
              <a:t>Voltage ‘pushes’ the current OR Voltage provides the </a:t>
            </a:r>
            <a:r>
              <a:rPr lang="en-GB" sz="3200" b="1" dirty="0" smtClean="0"/>
              <a:t>energy</a:t>
            </a:r>
            <a:r>
              <a:rPr lang="en-GB" sz="3200" dirty="0" smtClean="0"/>
              <a:t> for the electrons to flow, making a current</a:t>
            </a:r>
          </a:p>
          <a:p>
            <a:pPr marL="0" indent="0">
              <a:buNone/>
            </a:pPr>
            <a:r>
              <a:rPr lang="en-GB" sz="3200" dirty="0" smtClean="0"/>
              <a:t>HARDER:</a:t>
            </a:r>
          </a:p>
          <a:p>
            <a:pPr marL="0" indent="0">
              <a:buNone/>
            </a:pPr>
            <a:r>
              <a:rPr lang="en-GB" sz="3200" dirty="0" smtClean="0"/>
              <a:t>5) (a) 5</a:t>
            </a:r>
            <a:r>
              <a:rPr lang="el-GR" sz="3200" dirty="0" smtClean="0">
                <a:latin typeface="Arial" panose="020B0604020202020204" pitchFamily="34" charset="0"/>
                <a:cs typeface="Arial" panose="020B0604020202020204" pitchFamily="34" charset="0"/>
              </a:rPr>
              <a:t>Ω</a:t>
            </a:r>
            <a:r>
              <a:rPr lang="en-GB" sz="3200" dirty="0" smtClean="0">
                <a:latin typeface="Arial" panose="020B0604020202020204" pitchFamily="34" charset="0"/>
                <a:cs typeface="Arial" panose="020B0604020202020204" pitchFamily="34" charset="0"/>
              </a:rPr>
              <a:t> (b) 20</a:t>
            </a:r>
            <a:r>
              <a:rPr lang="el-GR" sz="3200" dirty="0" smtClean="0">
                <a:latin typeface="Arial" panose="020B0604020202020204" pitchFamily="34" charset="0"/>
                <a:cs typeface="Arial" panose="020B0604020202020204" pitchFamily="34" charset="0"/>
              </a:rPr>
              <a:t>Ω</a:t>
            </a:r>
            <a:r>
              <a:rPr lang="en-GB" sz="3200" dirty="0" smtClean="0">
                <a:latin typeface="Arial" panose="020B0604020202020204" pitchFamily="34" charset="0"/>
                <a:cs typeface="Arial" panose="020B0604020202020204" pitchFamily="34" charset="0"/>
              </a:rPr>
              <a:t> (c) 5</a:t>
            </a:r>
            <a:r>
              <a:rPr lang="el-GR" sz="3200" dirty="0" smtClean="0">
                <a:latin typeface="Arial" panose="020B0604020202020204" pitchFamily="34" charset="0"/>
                <a:cs typeface="Arial" panose="020B0604020202020204" pitchFamily="34" charset="0"/>
              </a:rPr>
              <a:t>Ω</a:t>
            </a:r>
            <a:r>
              <a:rPr lang="en-GB" sz="3200" dirty="0" smtClean="0">
                <a:latin typeface="Arial" panose="020B0604020202020204" pitchFamily="34" charset="0"/>
                <a:cs typeface="Arial" panose="020B0604020202020204" pitchFamily="34" charset="0"/>
              </a:rPr>
              <a:t> (d) 60V (e) 3A</a:t>
            </a:r>
            <a:endParaRPr lang="en-GB" sz="3200" dirty="0" smtClean="0"/>
          </a:p>
          <a:p>
            <a:pPr marL="514350" indent="-514350">
              <a:buFont typeface="+mj-lt"/>
              <a:buAutoNum type="arabicPeriod"/>
            </a:pPr>
            <a:endParaRPr lang="en-GB" sz="3200" dirty="0" smtClean="0"/>
          </a:p>
          <a:p>
            <a:pPr marL="514350" indent="-514350">
              <a:buFont typeface="+mj-lt"/>
              <a:buAutoNum type="arabicPeriod"/>
            </a:pPr>
            <a:endParaRPr lang="en-GB" sz="3200" dirty="0" smtClean="0"/>
          </a:p>
          <a:p>
            <a:pPr marL="514350" indent="-514350">
              <a:buFont typeface="+mj-lt"/>
              <a:buAutoNum type="arabicPeriod"/>
            </a:pPr>
            <a:endParaRPr lang="en-GB" sz="3200" dirty="0" smtClean="0"/>
          </a:p>
          <a:p>
            <a:pPr marL="514350" indent="-514350">
              <a:buFont typeface="+mj-lt"/>
              <a:buAutoNum type="arabicPeriod"/>
            </a:pPr>
            <a:endParaRPr lang="en-GB" sz="3200" dirty="0" smtClean="0"/>
          </a:p>
          <a:p>
            <a:pPr marL="514350" indent="-514350">
              <a:buFont typeface="+mj-lt"/>
              <a:buAutoNum type="arabicPeriod"/>
            </a:pPr>
            <a:endParaRPr lang="en-GB" sz="3200" dirty="0"/>
          </a:p>
        </p:txBody>
      </p:sp>
      <p:pic>
        <p:nvPicPr>
          <p:cNvPr id="4" name="Picture 3"/>
          <p:cNvPicPr>
            <a:picLocks noChangeAspect="1"/>
          </p:cNvPicPr>
          <p:nvPr/>
        </p:nvPicPr>
        <p:blipFill>
          <a:blip r:embed="rId2"/>
          <a:stretch>
            <a:fillRect/>
          </a:stretch>
        </p:blipFill>
        <p:spPr>
          <a:xfrm>
            <a:off x="5939246" y="426721"/>
            <a:ext cx="5050356" cy="1593668"/>
          </a:xfrm>
          <a:prstGeom prst="rect">
            <a:avLst/>
          </a:prstGeom>
        </p:spPr>
      </p:pic>
    </p:spTree>
    <p:extLst>
      <p:ext uri="{BB962C8B-B14F-4D97-AF65-F5344CB8AC3E}">
        <p14:creationId xmlns:p14="http://schemas.microsoft.com/office/powerpoint/2010/main" val="282814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Aims of the </a:t>
            </a:r>
            <a:r>
              <a:rPr lang="en-GB" b="1" dirty="0" smtClean="0"/>
              <a:t>lesson – how did we do?</a:t>
            </a:r>
            <a:endParaRPr lang="en-GB" b="1" dirty="0"/>
          </a:p>
        </p:txBody>
      </p:sp>
      <p:sp>
        <p:nvSpPr>
          <p:cNvPr id="3" name="Content Placeholder 2"/>
          <p:cNvSpPr>
            <a:spLocks noGrp="1"/>
          </p:cNvSpPr>
          <p:nvPr>
            <p:ph idx="1"/>
          </p:nvPr>
        </p:nvSpPr>
        <p:spPr>
          <a:xfrm>
            <a:off x="838200" y="1825625"/>
            <a:ext cx="10515600" cy="4705804"/>
          </a:xfrm>
        </p:spPr>
        <p:txBody>
          <a:bodyPr>
            <a:normAutofit/>
          </a:bodyPr>
          <a:lstStyle/>
          <a:p>
            <a:r>
              <a:rPr lang="en-GB" sz="4000" b="1" dirty="0" smtClean="0"/>
              <a:t>To understand basic electric circuits</a:t>
            </a:r>
          </a:p>
          <a:p>
            <a:r>
              <a:rPr lang="en-GB" sz="4000" b="1" dirty="0" smtClean="0"/>
              <a:t>To understand what voltage, current and resistance are</a:t>
            </a:r>
          </a:p>
          <a:p>
            <a:r>
              <a:rPr lang="en-GB" sz="4000" b="1" dirty="0" smtClean="0"/>
              <a:t>To be able to calculate resistance</a:t>
            </a:r>
          </a:p>
          <a:p>
            <a:endParaRPr lang="en-GB" sz="4000" b="1" dirty="0"/>
          </a:p>
          <a:p>
            <a:pPr marL="0" indent="0">
              <a:buNone/>
            </a:pPr>
            <a:endParaRPr lang="en-GB" sz="4000" b="1" dirty="0" smtClean="0"/>
          </a:p>
        </p:txBody>
      </p:sp>
      <p:pic>
        <p:nvPicPr>
          <p:cNvPr id="4" name="Picture 3"/>
          <p:cNvPicPr>
            <a:picLocks noChangeAspect="1"/>
          </p:cNvPicPr>
          <p:nvPr/>
        </p:nvPicPr>
        <p:blipFill>
          <a:blip r:embed="rId2"/>
          <a:stretch>
            <a:fillRect/>
          </a:stretch>
        </p:blipFill>
        <p:spPr>
          <a:xfrm>
            <a:off x="4758905" y="4516309"/>
            <a:ext cx="2015120" cy="2015120"/>
          </a:xfrm>
          <a:prstGeom prst="rect">
            <a:avLst/>
          </a:prstGeom>
        </p:spPr>
      </p:pic>
    </p:spTree>
    <p:extLst>
      <p:ext uri="{BB962C8B-B14F-4D97-AF65-F5344CB8AC3E}">
        <p14:creationId xmlns:p14="http://schemas.microsoft.com/office/powerpoint/2010/main" val="1720854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Aims of the lesson</a:t>
            </a:r>
            <a:endParaRPr lang="en-GB" b="1" dirty="0"/>
          </a:p>
        </p:txBody>
      </p:sp>
      <p:sp>
        <p:nvSpPr>
          <p:cNvPr id="3" name="Content Placeholder 2"/>
          <p:cNvSpPr>
            <a:spLocks noGrp="1"/>
          </p:cNvSpPr>
          <p:nvPr>
            <p:ph idx="1"/>
          </p:nvPr>
        </p:nvSpPr>
        <p:spPr>
          <a:xfrm>
            <a:off x="838200" y="1825625"/>
            <a:ext cx="10515600" cy="4705804"/>
          </a:xfrm>
        </p:spPr>
        <p:txBody>
          <a:bodyPr>
            <a:normAutofit fontScale="92500" lnSpcReduction="10000"/>
          </a:bodyPr>
          <a:lstStyle/>
          <a:p>
            <a:r>
              <a:rPr lang="en-GB" b="1" dirty="0" smtClean="0"/>
              <a:t>To understand basic electric circuits</a:t>
            </a:r>
          </a:p>
          <a:p>
            <a:r>
              <a:rPr lang="en-GB" b="1" dirty="0" smtClean="0"/>
              <a:t>To understand what voltage, current and resistance are</a:t>
            </a:r>
          </a:p>
          <a:p>
            <a:r>
              <a:rPr lang="en-GB" b="1" dirty="0" smtClean="0"/>
              <a:t>To be able to calculate resistance</a:t>
            </a:r>
          </a:p>
          <a:p>
            <a:endParaRPr lang="en-GB" dirty="0"/>
          </a:p>
          <a:p>
            <a:r>
              <a:rPr lang="en-GB" dirty="0" smtClean="0"/>
              <a:t>In order to maintain social distancing and keep everyone safe:</a:t>
            </a:r>
          </a:p>
          <a:p>
            <a:pPr marL="514350" indent="-514350">
              <a:buAutoNum type="alphaLcParenBoth"/>
            </a:pPr>
            <a:r>
              <a:rPr lang="en-GB" dirty="0" smtClean="0"/>
              <a:t>You will need to copy from the board, rather than have worksheets</a:t>
            </a:r>
          </a:p>
          <a:p>
            <a:pPr marL="514350" indent="-514350">
              <a:buAutoNum type="alphaLcParenBoth"/>
            </a:pPr>
            <a:r>
              <a:rPr lang="en-GB" dirty="0" smtClean="0"/>
              <a:t>There will be EASY, MEDIUM or HARDER tasks for different abilities in the room</a:t>
            </a:r>
          </a:p>
          <a:p>
            <a:pPr marL="0" indent="0">
              <a:buNone/>
            </a:pPr>
            <a:r>
              <a:rPr lang="en-GB" dirty="0" smtClean="0"/>
              <a:t>(c) Put your hand up if you need some help, but don’t leave your seat.</a:t>
            </a:r>
          </a:p>
          <a:p>
            <a:pPr marL="0" indent="0">
              <a:buNone/>
            </a:pPr>
            <a:r>
              <a:rPr lang="en-GB" dirty="0" smtClean="0"/>
              <a:t>(d) Don’t share equipment, and keep your work with you at the end of the lesson.</a:t>
            </a:r>
            <a:endParaRPr lang="en-GB" dirty="0"/>
          </a:p>
        </p:txBody>
      </p:sp>
      <p:pic>
        <p:nvPicPr>
          <p:cNvPr id="5" name="Picture 4"/>
          <p:cNvPicPr>
            <a:picLocks noChangeAspect="1"/>
          </p:cNvPicPr>
          <p:nvPr/>
        </p:nvPicPr>
        <p:blipFill>
          <a:blip r:embed="rId2"/>
          <a:stretch>
            <a:fillRect/>
          </a:stretch>
        </p:blipFill>
        <p:spPr>
          <a:xfrm>
            <a:off x="6966663" y="588023"/>
            <a:ext cx="4286250" cy="1352550"/>
          </a:xfrm>
          <a:prstGeom prst="rect">
            <a:avLst/>
          </a:prstGeom>
        </p:spPr>
      </p:pic>
    </p:spTree>
    <p:extLst>
      <p:ext uri="{BB962C8B-B14F-4D97-AF65-F5344CB8AC3E}">
        <p14:creationId xmlns:p14="http://schemas.microsoft.com/office/powerpoint/2010/main" val="1410604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3729" r="12473" b="15787"/>
          <a:stretch/>
        </p:blipFill>
        <p:spPr>
          <a:xfrm>
            <a:off x="1132115" y="365125"/>
            <a:ext cx="9335588" cy="5957506"/>
          </a:xfrm>
        </p:spPr>
      </p:pic>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3696466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Title: Flow of electricity</a:t>
            </a:r>
            <a:endParaRPr lang="en-GB" b="1" u="sng" dirty="0"/>
          </a:p>
        </p:txBody>
      </p:sp>
      <p:sp>
        <p:nvSpPr>
          <p:cNvPr id="3" name="Content Placeholder 2"/>
          <p:cNvSpPr>
            <a:spLocks noGrp="1"/>
          </p:cNvSpPr>
          <p:nvPr>
            <p:ph idx="1"/>
          </p:nvPr>
        </p:nvSpPr>
        <p:spPr>
          <a:xfrm>
            <a:off x="462456" y="3892730"/>
            <a:ext cx="10515600" cy="2664823"/>
          </a:xfrm>
        </p:spPr>
        <p:txBody>
          <a:bodyPr>
            <a:normAutofit fontScale="92500" lnSpcReduction="10000"/>
          </a:bodyPr>
          <a:lstStyle/>
          <a:p>
            <a:pPr marL="0" indent="0">
              <a:buNone/>
            </a:pPr>
            <a:r>
              <a:rPr lang="en-GB" b="1" dirty="0" smtClean="0"/>
              <a:t>10 minute task: </a:t>
            </a:r>
          </a:p>
          <a:p>
            <a:pPr marL="0" indent="0">
              <a:buNone/>
            </a:pPr>
            <a:r>
              <a:rPr lang="en-GB" b="1" dirty="0" smtClean="0"/>
              <a:t>Try and complete all three tasks if you think you can.</a:t>
            </a:r>
          </a:p>
          <a:p>
            <a:pPr marL="514350" indent="-514350">
              <a:buAutoNum type="arabicParenR"/>
            </a:pPr>
            <a:r>
              <a:rPr lang="en-GB" b="1" dirty="0" smtClean="0"/>
              <a:t>Easy</a:t>
            </a:r>
            <a:r>
              <a:rPr lang="en-GB" dirty="0" smtClean="0"/>
              <a:t>: </a:t>
            </a:r>
            <a:r>
              <a:rPr lang="en-GB" b="1" dirty="0" smtClean="0">
                <a:solidFill>
                  <a:srgbClr val="FF0000"/>
                </a:solidFill>
              </a:rPr>
              <a:t>Copy each statement</a:t>
            </a:r>
            <a:r>
              <a:rPr lang="en-GB" dirty="0" smtClean="0"/>
              <a:t>, and write down whether you think it’s true or false.</a:t>
            </a:r>
          </a:p>
          <a:p>
            <a:pPr marL="514350" indent="-514350">
              <a:buAutoNum type="arabicParenR"/>
            </a:pPr>
            <a:r>
              <a:rPr lang="en-GB" b="1" dirty="0" smtClean="0"/>
              <a:t>Medium</a:t>
            </a:r>
            <a:r>
              <a:rPr lang="en-GB" dirty="0" smtClean="0"/>
              <a:t>: Rewrite any statement that you think is false, to make it true.</a:t>
            </a:r>
          </a:p>
          <a:p>
            <a:pPr marL="514350" indent="-514350">
              <a:buAutoNum type="arabicParenR"/>
            </a:pPr>
            <a:r>
              <a:rPr lang="en-GB" b="1" dirty="0" smtClean="0"/>
              <a:t>Hard</a:t>
            </a:r>
            <a:r>
              <a:rPr lang="en-GB" dirty="0" smtClean="0"/>
              <a:t>: Explain why you think a statement is true or false.</a:t>
            </a:r>
            <a:endParaRPr lang="en-GB" dirty="0"/>
          </a:p>
        </p:txBody>
      </p:sp>
      <p:pic>
        <p:nvPicPr>
          <p:cNvPr id="4" name="Picture 3"/>
          <p:cNvPicPr>
            <a:picLocks noChangeAspect="1"/>
          </p:cNvPicPr>
          <p:nvPr/>
        </p:nvPicPr>
        <p:blipFill rotWithShape="1">
          <a:blip r:embed="rId2"/>
          <a:srcRect l="-280" t="4273" r="280" b="64146"/>
          <a:stretch/>
        </p:blipFill>
        <p:spPr>
          <a:xfrm>
            <a:off x="462456" y="1425031"/>
            <a:ext cx="10775535" cy="217160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1443" y="3808354"/>
            <a:ext cx="1776548" cy="649550"/>
          </a:xfrm>
          <a:prstGeom prst="rect">
            <a:avLst/>
          </a:prstGeom>
        </p:spPr>
      </p:pic>
    </p:spTree>
    <p:extLst>
      <p:ext uri="{BB962C8B-B14F-4D97-AF65-F5344CB8AC3E}">
        <p14:creationId xmlns:p14="http://schemas.microsoft.com/office/powerpoint/2010/main" val="2611489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Answers:</a:t>
            </a:r>
            <a:endParaRPr lang="en-GB" b="1" dirty="0"/>
          </a:p>
        </p:txBody>
      </p:sp>
      <p:sp>
        <p:nvSpPr>
          <p:cNvPr id="3" name="Content Placeholder 2"/>
          <p:cNvSpPr>
            <a:spLocks noGrp="1"/>
          </p:cNvSpPr>
          <p:nvPr>
            <p:ph idx="1"/>
          </p:nvPr>
        </p:nvSpPr>
        <p:spPr>
          <a:xfrm>
            <a:off x="462456" y="3892730"/>
            <a:ext cx="10515600" cy="2664823"/>
          </a:xfrm>
        </p:spPr>
        <p:txBody>
          <a:bodyPr>
            <a:normAutofit fontScale="92500"/>
          </a:bodyPr>
          <a:lstStyle/>
          <a:p>
            <a:r>
              <a:rPr lang="en-GB" b="1" dirty="0" smtClean="0"/>
              <a:t>Discussion: What did you think?</a:t>
            </a:r>
          </a:p>
          <a:p>
            <a:r>
              <a:rPr lang="en-GB" dirty="0" smtClean="0"/>
              <a:t>First person: Not true, unless the knot is so tight that it damages the wire</a:t>
            </a:r>
          </a:p>
          <a:p>
            <a:r>
              <a:rPr lang="en-GB" dirty="0" smtClean="0"/>
              <a:t>Second person: Well, it could be true if the knot has damaged the wire, but that’s probably unlikely. So probably not true. The electrons can still flow through the wire, even if it curves and bends.</a:t>
            </a:r>
          </a:p>
          <a:p>
            <a:r>
              <a:rPr lang="en-GB" dirty="0" smtClean="0"/>
              <a:t>Third person: True. As long as a wire isn’t damaged, current should flow.</a:t>
            </a:r>
            <a:endParaRPr lang="en-GB" dirty="0"/>
          </a:p>
        </p:txBody>
      </p:sp>
      <p:pic>
        <p:nvPicPr>
          <p:cNvPr id="4" name="Picture 3"/>
          <p:cNvPicPr>
            <a:picLocks noChangeAspect="1"/>
          </p:cNvPicPr>
          <p:nvPr/>
        </p:nvPicPr>
        <p:blipFill rotWithShape="1">
          <a:blip r:embed="rId2"/>
          <a:srcRect l="-280" t="4273" r="280" b="64146"/>
          <a:stretch/>
        </p:blipFill>
        <p:spPr>
          <a:xfrm>
            <a:off x="462456" y="1425031"/>
            <a:ext cx="10775535" cy="2171609"/>
          </a:xfrm>
          <a:prstGeom prst="rect">
            <a:avLst/>
          </a:prstGeom>
        </p:spPr>
      </p:pic>
    </p:spTree>
    <p:extLst>
      <p:ext uri="{BB962C8B-B14F-4D97-AF65-F5344CB8AC3E}">
        <p14:creationId xmlns:p14="http://schemas.microsoft.com/office/powerpoint/2010/main" val="68772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126" y="500062"/>
            <a:ext cx="10515600" cy="1325563"/>
          </a:xfrm>
        </p:spPr>
        <p:txBody>
          <a:bodyPr>
            <a:normAutofit fontScale="90000"/>
          </a:bodyPr>
          <a:lstStyle/>
          <a:p>
            <a:r>
              <a:rPr lang="en-GB" b="1" u="sng" dirty="0" smtClean="0"/>
              <a:t>Title: Simple electric circuits</a:t>
            </a:r>
            <a:r>
              <a:rPr lang="en-GB" b="1" dirty="0" smtClean="0"/>
              <a:t/>
            </a:r>
            <a:br>
              <a:rPr lang="en-GB" b="1" dirty="0" smtClean="0"/>
            </a:br>
            <a:r>
              <a:rPr lang="en-GB" sz="3100" b="1" dirty="0" smtClean="0"/>
              <a:t>Watch this 2 minute clip. They’ll be some simple questions to answer afterwards.</a:t>
            </a:r>
            <a:endParaRPr lang="en-GB" sz="3100" b="1" dirty="0"/>
          </a:p>
        </p:txBody>
      </p:sp>
      <p:sp>
        <p:nvSpPr>
          <p:cNvPr id="3" name="Content Placeholder 2"/>
          <p:cNvSpPr>
            <a:spLocks noGrp="1"/>
          </p:cNvSpPr>
          <p:nvPr>
            <p:ph idx="1"/>
          </p:nvPr>
        </p:nvSpPr>
        <p:spPr/>
        <p:txBody>
          <a:bodyPr/>
          <a:lstStyle/>
          <a:p>
            <a:r>
              <a:rPr lang="en-GB" dirty="0">
                <a:hlinkClick r:id="rId2"/>
              </a:rPr>
              <a:t>https://</a:t>
            </a:r>
            <a:r>
              <a:rPr lang="en-GB" dirty="0" smtClean="0">
                <a:hlinkClick r:id="rId2"/>
              </a:rPr>
              <a:t>www.youtube.com/watch?v=oB1v-wh7EGU</a:t>
            </a:r>
            <a:endParaRPr lang="en-GB" dirty="0" smtClean="0"/>
          </a:p>
          <a:p>
            <a:pPr marL="0" indent="0">
              <a:buNone/>
            </a:pPr>
            <a:endParaRPr lang="en-GB" dirty="0"/>
          </a:p>
          <a:p>
            <a:endParaRPr lang="en-GB"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21000"/>
                    </a14:imgEffect>
                  </a14:imgLayer>
                </a14:imgProps>
              </a:ext>
            </a:extLst>
          </a:blip>
          <a:stretch>
            <a:fillRect/>
          </a:stretch>
        </p:blipFill>
        <p:spPr>
          <a:xfrm>
            <a:off x="2467937" y="2693412"/>
            <a:ext cx="6327720" cy="3559342"/>
          </a:xfrm>
          <a:prstGeom prst="rect">
            <a:avLst/>
          </a:prstGeom>
        </p:spPr>
      </p:pic>
    </p:spTree>
    <p:extLst>
      <p:ext uri="{BB962C8B-B14F-4D97-AF65-F5344CB8AC3E}">
        <p14:creationId xmlns:p14="http://schemas.microsoft.com/office/powerpoint/2010/main" val="178855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Copy and answer </a:t>
            </a:r>
            <a:r>
              <a:rPr lang="en-GB" dirty="0" smtClean="0">
                <a:sym typeface="Wingdings" panose="05000000000000000000" pitchFamily="2" charset="2"/>
              </a:rPr>
              <a:t></a:t>
            </a:r>
            <a:r>
              <a:rPr lang="en-GB" dirty="0" smtClean="0"/>
              <a:t/>
            </a:r>
            <a:br>
              <a:rPr lang="en-GB" dirty="0" smtClean="0"/>
            </a:br>
            <a:r>
              <a:rPr lang="en-GB" dirty="0" smtClean="0"/>
              <a:t>Questions:</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solidFill>
                  <a:srgbClr val="33CC33"/>
                </a:solidFill>
              </a:rPr>
              <a:t>EASY</a:t>
            </a:r>
          </a:p>
          <a:p>
            <a:pPr marL="514350" indent="-514350">
              <a:buAutoNum type="arabicParenR"/>
            </a:pPr>
            <a:r>
              <a:rPr lang="en-GB" dirty="0" smtClean="0"/>
              <a:t>Which part of an atom is responsible for electric current?</a:t>
            </a:r>
          </a:p>
          <a:p>
            <a:pPr marL="514350" indent="-514350">
              <a:buAutoNum type="arabicParenR"/>
            </a:pPr>
            <a:r>
              <a:rPr lang="en-GB" dirty="0" smtClean="0"/>
              <a:t>(a) What is a conductor? (b) What is an insulator?</a:t>
            </a:r>
          </a:p>
          <a:p>
            <a:pPr marL="0" indent="0">
              <a:buNone/>
            </a:pPr>
            <a:r>
              <a:rPr lang="en-GB" dirty="0" smtClean="0">
                <a:solidFill>
                  <a:srgbClr val="00B0F0"/>
                </a:solidFill>
              </a:rPr>
              <a:t>MEDIUM</a:t>
            </a:r>
          </a:p>
          <a:p>
            <a:pPr marL="0" indent="0">
              <a:buNone/>
            </a:pPr>
            <a:r>
              <a:rPr lang="en-GB" dirty="0" smtClean="0"/>
              <a:t>3) Why do you think some materials are better conductors than others?</a:t>
            </a:r>
          </a:p>
          <a:p>
            <a:pPr marL="0" indent="0">
              <a:buNone/>
            </a:pPr>
            <a:r>
              <a:rPr lang="en-GB" dirty="0" smtClean="0"/>
              <a:t>4) Why doesn’t electricity ‘burst out’ of wires when they break?</a:t>
            </a:r>
          </a:p>
          <a:p>
            <a:pPr marL="0" indent="0">
              <a:buNone/>
            </a:pPr>
            <a:r>
              <a:rPr lang="en-GB" dirty="0" smtClean="0">
                <a:solidFill>
                  <a:srgbClr val="FF0000"/>
                </a:solidFill>
              </a:rPr>
              <a:t>HARD</a:t>
            </a:r>
          </a:p>
          <a:p>
            <a:pPr marL="0" indent="0">
              <a:buNone/>
            </a:pPr>
            <a:r>
              <a:rPr lang="en-GB" dirty="0" smtClean="0"/>
              <a:t>5) Do you think that the particles in the wire flow fast or slow? Explain your answer.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4024" y="636830"/>
            <a:ext cx="3293759" cy="1204281"/>
          </a:xfrm>
          <a:prstGeom prst="rect">
            <a:avLst/>
          </a:prstGeom>
        </p:spPr>
      </p:pic>
    </p:spTree>
    <p:extLst>
      <p:ext uri="{BB962C8B-B14F-4D97-AF65-F5344CB8AC3E}">
        <p14:creationId xmlns:p14="http://schemas.microsoft.com/office/powerpoint/2010/main" val="27187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3251"/>
          </a:xfrm>
        </p:spPr>
        <p:txBody>
          <a:bodyPr>
            <a:normAutofit fontScale="90000"/>
          </a:bodyPr>
          <a:lstStyle/>
          <a:p>
            <a:r>
              <a:rPr lang="en-GB" b="1" dirty="0" smtClean="0"/>
              <a:t>Answers </a:t>
            </a:r>
            <a:r>
              <a:rPr lang="en-GB" b="1" dirty="0" smtClean="0">
                <a:sym typeface="Wingdings" panose="05000000000000000000" pitchFamily="2" charset="2"/>
              </a:rPr>
              <a:t>:</a:t>
            </a:r>
            <a:endParaRPr lang="en-GB" dirty="0"/>
          </a:p>
        </p:txBody>
      </p:sp>
      <p:sp>
        <p:nvSpPr>
          <p:cNvPr id="3" name="Content Placeholder 2"/>
          <p:cNvSpPr>
            <a:spLocks noGrp="1"/>
          </p:cNvSpPr>
          <p:nvPr>
            <p:ph idx="1"/>
          </p:nvPr>
        </p:nvSpPr>
        <p:spPr>
          <a:xfrm>
            <a:off x="838200" y="998376"/>
            <a:ext cx="10515600" cy="5701004"/>
          </a:xfrm>
        </p:spPr>
        <p:txBody>
          <a:bodyPr>
            <a:normAutofit fontScale="92500" lnSpcReduction="10000"/>
          </a:bodyPr>
          <a:lstStyle/>
          <a:p>
            <a:pPr marL="0" indent="0">
              <a:buNone/>
            </a:pPr>
            <a:r>
              <a:rPr lang="en-GB" dirty="0" smtClean="0">
                <a:solidFill>
                  <a:srgbClr val="33CC33"/>
                </a:solidFill>
              </a:rPr>
              <a:t>EASY</a:t>
            </a:r>
          </a:p>
          <a:p>
            <a:pPr marL="514350" indent="-514350">
              <a:buAutoNum type="arabicParenR"/>
            </a:pPr>
            <a:r>
              <a:rPr lang="en-GB" dirty="0" smtClean="0"/>
              <a:t>Which part of an atom is responsible for electric current</a:t>
            </a:r>
            <a:r>
              <a:rPr lang="en-GB" dirty="0" smtClean="0"/>
              <a:t>? </a:t>
            </a:r>
            <a:r>
              <a:rPr lang="en-GB" b="1" dirty="0" smtClean="0">
                <a:solidFill>
                  <a:srgbClr val="FF0000"/>
                </a:solidFill>
              </a:rPr>
              <a:t>electrons</a:t>
            </a:r>
            <a:endParaRPr lang="en-GB" b="1" dirty="0" smtClean="0"/>
          </a:p>
          <a:p>
            <a:pPr marL="514350" indent="-514350">
              <a:buAutoNum type="arabicParenR"/>
            </a:pPr>
            <a:r>
              <a:rPr lang="en-GB" dirty="0" smtClean="0"/>
              <a:t>(a) What is a conductor</a:t>
            </a:r>
            <a:r>
              <a:rPr lang="en-GB" dirty="0" smtClean="0"/>
              <a:t>? </a:t>
            </a:r>
            <a:r>
              <a:rPr lang="en-GB" dirty="0" smtClean="0">
                <a:solidFill>
                  <a:srgbClr val="FF0000"/>
                </a:solidFill>
              </a:rPr>
              <a:t>Something that lets electrons flow easily through it</a:t>
            </a:r>
            <a:r>
              <a:rPr lang="en-GB" dirty="0" smtClean="0"/>
              <a:t> </a:t>
            </a:r>
            <a:r>
              <a:rPr lang="en-GB" dirty="0" smtClean="0"/>
              <a:t>(b) What is an insulator</a:t>
            </a:r>
            <a:r>
              <a:rPr lang="en-GB" dirty="0" smtClean="0"/>
              <a:t>? </a:t>
            </a:r>
            <a:r>
              <a:rPr lang="en-GB" dirty="0" smtClean="0">
                <a:solidFill>
                  <a:srgbClr val="FF0000"/>
                </a:solidFill>
              </a:rPr>
              <a:t>Something that doesn’t let electricity flow easily through it</a:t>
            </a:r>
            <a:endParaRPr lang="en-GB" dirty="0" smtClean="0">
              <a:solidFill>
                <a:srgbClr val="FF0000"/>
              </a:solidFill>
            </a:endParaRPr>
          </a:p>
          <a:p>
            <a:pPr marL="0" indent="0">
              <a:buNone/>
            </a:pPr>
            <a:r>
              <a:rPr lang="en-GB" dirty="0" smtClean="0">
                <a:solidFill>
                  <a:srgbClr val="00B0F0"/>
                </a:solidFill>
              </a:rPr>
              <a:t>MEDIUM</a:t>
            </a:r>
          </a:p>
          <a:p>
            <a:pPr marL="0" indent="0">
              <a:buNone/>
            </a:pPr>
            <a:r>
              <a:rPr lang="en-GB" dirty="0" smtClean="0"/>
              <a:t>3) Why do you think some materials are better conductors than others</a:t>
            </a:r>
            <a:r>
              <a:rPr lang="en-GB" dirty="0" smtClean="0"/>
              <a:t>? </a:t>
            </a:r>
            <a:r>
              <a:rPr lang="en-GB" dirty="0" smtClean="0">
                <a:solidFill>
                  <a:srgbClr val="FF0000"/>
                </a:solidFill>
              </a:rPr>
              <a:t>They have more ‘free’ electrons e.g. metals</a:t>
            </a:r>
            <a:endParaRPr lang="en-GB" dirty="0" smtClean="0">
              <a:solidFill>
                <a:srgbClr val="FF0000"/>
              </a:solidFill>
            </a:endParaRPr>
          </a:p>
          <a:p>
            <a:pPr marL="0" indent="0">
              <a:buNone/>
            </a:pPr>
            <a:r>
              <a:rPr lang="en-GB" dirty="0" smtClean="0"/>
              <a:t>4) Why doesn’t electricity ‘burst out’ of wires when they break</a:t>
            </a:r>
            <a:r>
              <a:rPr lang="en-GB" dirty="0" smtClean="0"/>
              <a:t>? </a:t>
            </a:r>
            <a:r>
              <a:rPr lang="en-GB" dirty="0" smtClean="0">
                <a:solidFill>
                  <a:srgbClr val="FF0000"/>
                </a:solidFill>
              </a:rPr>
              <a:t>There </a:t>
            </a:r>
            <a:r>
              <a:rPr lang="en-GB" dirty="0" smtClean="0">
                <a:solidFill>
                  <a:srgbClr val="FF0000"/>
                </a:solidFill>
              </a:rPr>
              <a:t>is </a:t>
            </a:r>
            <a:r>
              <a:rPr lang="en-GB" dirty="0" smtClean="0">
                <a:solidFill>
                  <a:srgbClr val="FF0000"/>
                </a:solidFill>
              </a:rPr>
              <a:t>no longer a complete circuit, so everything stops.</a:t>
            </a:r>
            <a:endParaRPr lang="en-GB" dirty="0" smtClean="0">
              <a:solidFill>
                <a:srgbClr val="FF0000"/>
              </a:solidFill>
            </a:endParaRPr>
          </a:p>
          <a:p>
            <a:pPr marL="0" indent="0">
              <a:buNone/>
            </a:pPr>
            <a:r>
              <a:rPr lang="en-GB" dirty="0" smtClean="0">
                <a:solidFill>
                  <a:srgbClr val="FF0000"/>
                </a:solidFill>
              </a:rPr>
              <a:t>HARD</a:t>
            </a:r>
          </a:p>
          <a:p>
            <a:pPr marL="0" indent="0">
              <a:buNone/>
            </a:pPr>
            <a:r>
              <a:rPr lang="en-GB" dirty="0" smtClean="0"/>
              <a:t>5) Do you think that the particles in the wire flow fast or slow? Explain your answer</a:t>
            </a:r>
            <a:r>
              <a:rPr lang="en-GB" dirty="0" smtClean="0"/>
              <a:t>. </a:t>
            </a:r>
            <a:r>
              <a:rPr lang="en-GB" dirty="0" smtClean="0">
                <a:solidFill>
                  <a:srgbClr val="FF0000"/>
                </a:solidFill>
              </a:rPr>
              <a:t>They actually move really slowly individually BUT they all move at once, making the electrical signal extremely fast (the speed of light!)</a:t>
            </a:r>
            <a:endParaRPr lang="en-GB" dirty="0" smtClean="0">
              <a:solidFill>
                <a:srgbClr val="FF0000"/>
              </a:solidFill>
            </a:endParaRPr>
          </a:p>
        </p:txBody>
      </p:sp>
    </p:spTree>
    <p:extLst>
      <p:ext uri="{BB962C8B-B14F-4D97-AF65-F5344CB8AC3E}">
        <p14:creationId xmlns:p14="http://schemas.microsoft.com/office/powerpoint/2010/main" val="396465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0988"/>
            <a:ext cx="10515600" cy="2076402"/>
          </a:xfrm>
        </p:spPr>
        <p:txBody>
          <a:bodyPr>
            <a:normAutofit fontScale="90000"/>
          </a:bodyPr>
          <a:lstStyle/>
          <a:p>
            <a:r>
              <a:rPr lang="en-GB" b="1" u="sng" dirty="0" smtClean="0"/>
              <a:t>Title: Resistance in circuits</a:t>
            </a:r>
            <a:r>
              <a:rPr lang="en-GB" b="1" dirty="0" smtClean="0"/>
              <a:t/>
            </a:r>
            <a:br>
              <a:rPr lang="en-GB" b="1" dirty="0" smtClean="0"/>
            </a:br>
            <a:r>
              <a:rPr lang="en-GB" sz="3100" dirty="0" smtClean="0"/>
              <a:t>Watch this 6 minute clip</a:t>
            </a:r>
            <a:r>
              <a:rPr lang="en-GB" sz="3100" b="1" dirty="0" smtClean="0"/>
              <a:t>. They’ll be some questions and tasks to complete afterwards. You might want to make some notes as you go along, if you can multi-task </a:t>
            </a:r>
            <a:r>
              <a:rPr lang="en-GB" sz="3100" b="1" dirty="0" smtClean="0">
                <a:sym typeface="Wingdings" panose="05000000000000000000" pitchFamily="2" charset="2"/>
              </a:rPr>
              <a:t></a:t>
            </a:r>
            <a:r>
              <a:rPr lang="en-GB" sz="3100" b="1" dirty="0"/>
              <a:t/>
            </a:r>
            <a:br>
              <a:rPr lang="en-GB" sz="3100" b="1" dirty="0"/>
            </a:br>
            <a:r>
              <a:rPr lang="en-GB" sz="3100" b="1" dirty="0">
                <a:hlinkClick r:id="rId2"/>
              </a:rPr>
              <a:t>https://</a:t>
            </a:r>
            <a:r>
              <a:rPr lang="en-GB" sz="3100" b="1" dirty="0" smtClean="0">
                <a:hlinkClick r:id="rId2"/>
              </a:rPr>
              <a:t>www.youtube.com/watch?v=8jB6hDUqN0Y</a:t>
            </a:r>
            <a:r>
              <a:rPr lang="en-GB" sz="3100" b="1" dirty="0" smtClean="0"/>
              <a:t/>
            </a:r>
            <a:br>
              <a:rPr lang="en-GB" sz="3100" b="1" dirty="0" smtClean="0"/>
            </a:br>
            <a:r>
              <a:rPr lang="en-GB" sz="3100" b="1" dirty="0"/>
              <a:t/>
            </a:r>
            <a:br>
              <a:rPr lang="en-GB" sz="3100" b="1" dirty="0"/>
            </a:br>
            <a:endParaRPr lang="en-GB" sz="3100" b="1" dirty="0"/>
          </a:p>
        </p:txBody>
      </p:sp>
      <p:sp>
        <p:nvSpPr>
          <p:cNvPr id="3" name="Content Placeholder 2"/>
          <p:cNvSpPr>
            <a:spLocks noGrp="1"/>
          </p:cNvSpPr>
          <p:nvPr>
            <p:ph idx="1"/>
          </p:nvPr>
        </p:nvSpPr>
        <p:spPr>
          <a:xfrm>
            <a:off x="838200" y="2907389"/>
            <a:ext cx="10515600" cy="3269573"/>
          </a:xfrm>
        </p:spPr>
        <p:txBody>
          <a:bodyPr/>
          <a:lstStyle/>
          <a:p>
            <a:pPr marL="0" indent="0">
              <a:buNone/>
            </a:pPr>
            <a:endParaRPr lang="en-GB" dirty="0"/>
          </a:p>
          <a:p>
            <a:endParaRPr lang="en-GB" dirty="0"/>
          </a:p>
        </p:txBody>
      </p:sp>
      <p:pic>
        <p:nvPicPr>
          <p:cNvPr id="5" name="Picture 4"/>
          <p:cNvPicPr>
            <a:picLocks noChangeAspect="1"/>
          </p:cNvPicPr>
          <p:nvPr/>
        </p:nvPicPr>
        <p:blipFill>
          <a:blip r:embed="rId3"/>
          <a:stretch>
            <a:fillRect/>
          </a:stretch>
        </p:blipFill>
        <p:spPr>
          <a:xfrm>
            <a:off x="2796541" y="3258386"/>
            <a:ext cx="5763986" cy="3242242"/>
          </a:xfrm>
          <a:prstGeom prst="rect">
            <a:avLst/>
          </a:prstGeom>
        </p:spPr>
      </p:pic>
    </p:spTree>
    <p:extLst>
      <p:ext uri="{BB962C8B-B14F-4D97-AF65-F5344CB8AC3E}">
        <p14:creationId xmlns:p14="http://schemas.microsoft.com/office/powerpoint/2010/main" val="117133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863</Words>
  <Application>Microsoft Office PowerPoint</Application>
  <PresentationFormat>Widescreen</PresentationFormat>
  <Paragraphs>77</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Bookman Old Style</vt:lpstr>
      <vt:lpstr>Calibri</vt:lpstr>
      <vt:lpstr>Calibri Light</vt:lpstr>
      <vt:lpstr>Wingdings</vt:lpstr>
      <vt:lpstr>Office Theme</vt:lpstr>
      <vt:lpstr>‘Click and Teach’ GCSE PHYSICS</vt:lpstr>
      <vt:lpstr>Aims of the lesson</vt:lpstr>
      <vt:lpstr>PowerPoint Presentation</vt:lpstr>
      <vt:lpstr>Title: Flow of electricity</vt:lpstr>
      <vt:lpstr>Answers:</vt:lpstr>
      <vt:lpstr>Title: Simple electric circuits Watch this 2 minute clip. They’ll be some simple questions to answer afterwards.</vt:lpstr>
      <vt:lpstr>Copy and answer  Questions:</vt:lpstr>
      <vt:lpstr>Answers :</vt:lpstr>
      <vt:lpstr>Title: Resistance in circuits Watch this 6 minute clip. They’ll be some questions and tasks to complete afterwards. You might want to make some notes as you go along, if you can multi-task  https://www.youtube.com/watch?v=8jB6hDUqN0Y  </vt:lpstr>
      <vt:lpstr>Try these EASY, MEDIUM and HARDER tasks</vt:lpstr>
      <vt:lpstr>Answers :</vt:lpstr>
      <vt:lpstr>Aims of the lesson – how did we 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and Teach’ GCSE PHYSICS</dc:title>
  <dc:creator>Patrick Phillips</dc:creator>
  <cp:lastModifiedBy>Patrick Phillips</cp:lastModifiedBy>
  <cp:revision>12</cp:revision>
  <dcterms:created xsi:type="dcterms:W3CDTF">2020-05-14T08:33:01Z</dcterms:created>
  <dcterms:modified xsi:type="dcterms:W3CDTF">2020-05-15T10:35:08Z</dcterms:modified>
</cp:coreProperties>
</file>