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65" r:id="rId5"/>
    <p:sldId id="281" r:id="rId6"/>
    <p:sldId id="273" r:id="rId7"/>
    <p:sldId id="282" r:id="rId8"/>
    <p:sldId id="283" r:id="rId9"/>
    <p:sldId id="284" r:id="rId10"/>
    <p:sldId id="289" r:id="rId11"/>
    <p:sldId id="285" r:id="rId12"/>
    <p:sldId id="286" r:id="rId13"/>
    <p:sldId id="287" r:id="rId14"/>
    <p:sldId id="288" r:id="rId15"/>
    <p:sldId id="293" r:id="rId16"/>
    <p:sldId id="292" r:id="rId17"/>
    <p:sldId id="290" r:id="rId18"/>
    <p:sldId id="270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5AF1-0FCE-4A92-8063-0DC275D916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9A5-E320-493C-9647-FD7DE5A27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0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5AF1-0FCE-4A92-8063-0DC275D916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9A5-E320-493C-9647-FD7DE5A27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71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5AF1-0FCE-4A92-8063-0DC275D916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9A5-E320-493C-9647-FD7DE5A27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5AF1-0FCE-4A92-8063-0DC275D916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9A5-E320-493C-9647-FD7DE5A27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6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5AF1-0FCE-4A92-8063-0DC275D916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9A5-E320-493C-9647-FD7DE5A27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6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5AF1-0FCE-4A92-8063-0DC275D916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9A5-E320-493C-9647-FD7DE5A27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8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5AF1-0FCE-4A92-8063-0DC275D916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9A5-E320-493C-9647-FD7DE5A27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47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5AF1-0FCE-4A92-8063-0DC275D916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9A5-E320-493C-9647-FD7DE5A27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9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5AF1-0FCE-4A92-8063-0DC275D916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9A5-E320-493C-9647-FD7DE5A27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5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5AF1-0FCE-4A92-8063-0DC275D916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9A5-E320-493C-9647-FD7DE5A27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1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5AF1-0FCE-4A92-8063-0DC275D916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9A5-E320-493C-9647-FD7DE5A27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3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5AF1-0FCE-4A92-8063-0DC275D916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AB9A5-E320-493C-9647-FD7DE5A27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7mLPC74GHM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A4cFCfoj7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27524" cy="1504873"/>
          </a:xfrm>
        </p:spPr>
        <p:txBody>
          <a:bodyPr>
            <a:normAutofit/>
          </a:bodyPr>
          <a:lstStyle/>
          <a:p>
            <a:r>
              <a:rPr lang="en-GB" sz="5000" b="1" dirty="0" smtClean="0"/>
              <a:t>‘Click and Teach’ GCSE CHEMISTRY</a:t>
            </a:r>
            <a:endParaRPr lang="en-GB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62827" y="1423380"/>
            <a:ext cx="11044361" cy="2212355"/>
          </a:xfrm>
        </p:spPr>
        <p:txBody>
          <a:bodyPr>
            <a:normAutofit/>
          </a:bodyPr>
          <a:lstStyle/>
          <a:p>
            <a:r>
              <a:rPr lang="en-GB" sz="4800" b="1" dirty="0"/>
              <a:t>TOPIC: </a:t>
            </a:r>
            <a:r>
              <a:rPr lang="en-GB" sz="4800" b="1" dirty="0" smtClean="0"/>
              <a:t>THE PERIODIC TABLE</a:t>
            </a:r>
            <a:endParaRPr lang="en-GB" sz="4800" b="1" u="sng" dirty="0"/>
          </a:p>
          <a:p>
            <a:r>
              <a:rPr lang="en-GB" sz="4800" b="1" dirty="0"/>
              <a:t>1 hour ‘lecture lesson’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You should have your book (or paper) and a pen </a:t>
            </a:r>
            <a:r>
              <a:rPr lang="en-GB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7551"/>
            <a:ext cx="9175275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this video clip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https://www.youtube.com/watch?v=7mLPC74GHMo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349" y="2446019"/>
            <a:ext cx="4760555" cy="26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71213" cy="139400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does the group and period relate to the electronic configuration?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79" y="183433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 smtClean="0">
                <a:solidFill>
                  <a:srgbClr val="00B0F0"/>
                </a:solidFill>
              </a:rPr>
              <a:t>period</a:t>
            </a:r>
            <a:r>
              <a:rPr lang="en-GB" dirty="0" smtClean="0"/>
              <a:t> tells you how many shells an atom has. If an element is in period 4, it will have 4 shells.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 smtClean="0">
                <a:solidFill>
                  <a:srgbClr val="00B0F0"/>
                </a:solidFill>
              </a:rPr>
              <a:t>group</a:t>
            </a:r>
            <a:r>
              <a:rPr lang="en-GB" dirty="0" smtClean="0"/>
              <a:t> tells you how many electrons are in the outer shell. If the element is in group 3, it will have 3 electrons in the outer shell.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39" y="4156710"/>
            <a:ext cx="4051935" cy="270129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8649" y="4981303"/>
            <a:ext cx="3769180" cy="1463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Copy the two sentences above into your notes.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10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96" y="182879"/>
            <a:ext cx="8943703" cy="130628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Copy out and complete the table (10 </a:t>
            </a:r>
            <a:r>
              <a:rPr lang="en-GB" sz="3600" dirty="0" err="1" smtClean="0"/>
              <a:t>mins</a:t>
            </a:r>
            <a:r>
              <a:rPr lang="en-GB" sz="3600" dirty="0" smtClean="0"/>
              <a:t>)</a:t>
            </a:r>
            <a:endParaRPr lang="en-GB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09769"/>
              </p:ext>
            </p:extLst>
          </p:nvPr>
        </p:nvGraphicFramePr>
        <p:xfrm>
          <a:off x="1134197" y="1203473"/>
          <a:ext cx="7154280" cy="5410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760">
                  <a:extLst>
                    <a:ext uri="{9D8B030D-6E8A-4147-A177-3AD203B41FA5}">
                      <a16:colId xmlns:a16="http://schemas.microsoft.com/office/drawing/2014/main" val="3178058091"/>
                    </a:ext>
                  </a:extLst>
                </a:gridCol>
                <a:gridCol w="2384760">
                  <a:extLst>
                    <a:ext uri="{9D8B030D-6E8A-4147-A177-3AD203B41FA5}">
                      <a16:colId xmlns:a16="http://schemas.microsoft.com/office/drawing/2014/main" val="3503984378"/>
                    </a:ext>
                  </a:extLst>
                </a:gridCol>
                <a:gridCol w="2384760">
                  <a:extLst>
                    <a:ext uri="{9D8B030D-6E8A-4147-A177-3AD203B41FA5}">
                      <a16:colId xmlns:a16="http://schemas.microsoft.com/office/drawing/2014/main" val="2494574023"/>
                    </a:ext>
                  </a:extLst>
                </a:gridCol>
              </a:tblGrid>
              <a:tr h="66063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Electronic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configuration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Period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49132"/>
                  </a:ext>
                </a:extLst>
              </a:tr>
              <a:tr h="1573836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881688"/>
                  </a:ext>
                </a:extLst>
              </a:tr>
              <a:tr h="1383052"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045891"/>
                  </a:ext>
                </a:extLst>
              </a:tr>
              <a:tr h="1793161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18784"/>
                  </a:ext>
                </a:extLst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17" y="1988617"/>
            <a:ext cx="1311017" cy="132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28" y="3448595"/>
            <a:ext cx="1262106" cy="1313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736" y="4915361"/>
            <a:ext cx="1599377" cy="163285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45280" y="5808617"/>
            <a:ext cx="4737463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HARD: If you have time use the period and group to help you complete the table for Al and Be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469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850"/>
            <a:ext cx="7886700" cy="1325563"/>
          </a:xfrm>
        </p:spPr>
        <p:txBody>
          <a:bodyPr/>
          <a:lstStyle/>
          <a:p>
            <a:r>
              <a:rPr lang="en-GB" dirty="0" smtClean="0"/>
              <a:t>Check your answers: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17066"/>
              </p:ext>
            </p:extLst>
          </p:nvPr>
        </p:nvGraphicFramePr>
        <p:xfrm>
          <a:off x="1134197" y="1203473"/>
          <a:ext cx="7154280" cy="5410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760">
                  <a:extLst>
                    <a:ext uri="{9D8B030D-6E8A-4147-A177-3AD203B41FA5}">
                      <a16:colId xmlns:a16="http://schemas.microsoft.com/office/drawing/2014/main" val="3178058091"/>
                    </a:ext>
                  </a:extLst>
                </a:gridCol>
                <a:gridCol w="2384760">
                  <a:extLst>
                    <a:ext uri="{9D8B030D-6E8A-4147-A177-3AD203B41FA5}">
                      <a16:colId xmlns:a16="http://schemas.microsoft.com/office/drawing/2014/main" val="3503984378"/>
                    </a:ext>
                  </a:extLst>
                </a:gridCol>
                <a:gridCol w="2384760">
                  <a:extLst>
                    <a:ext uri="{9D8B030D-6E8A-4147-A177-3AD203B41FA5}">
                      <a16:colId xmlns:a16="http://schemas.microsoft.com/office/drawing/2014/main" val="2494574023"/>
                    </a:ext>
                  </a:extLst>
                </a:gridCol>
              </a:tblGrid>
              <a:tr h="66063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Electronic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configuration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Period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49132"/>
                  </a:ext>
                </a:extLst>
              </a:tr>
              <a:tr h="1573836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2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5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881688"/>
                  </a:ext>
                </a:extLst>
              </a:tr>
              <a:tr h="1383052"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2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1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045891"/>
                  </a:ext>
                </a:extLst>
              </a:tr>
              <a:tr h="1793161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4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2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18784"/>
                  </a:ext>
                </a:extLst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17" y="1988617"/>
            <a:ext cx="1311017" cy="132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28" y="3448595"/>
            <a:ext cx="1262106" cy="1313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736" y="4915361"/>
            <a:ext cx="1599377" cy="16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850"/>
            <a:ext cx="7886700" cy="1325563"/>
          </a:xfrm>
        </p:spPr>
        <p:txBody>
          <a:bodyPr/>
          <a:lstStyle/>
          <a:p>
            <a:r>
              <a:rPr lang="en-GB" dirty="0" smtClean="0"/>
              <a:t>Check your answers (HARD):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17255"/>
              </p:ext>
            </p:extLst>
          </p:nvPr>
        </p:nvGraphicFramePr>
        <p:xfrm>
          <a:off x="1134197" y="1203473"/>
          <a:ext cx="7154280" cy="511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760">
                  <a:extLst>
                    <a:ext uri="{9D8B030D-6E8A-4147-A177-3AD203B41FA5}">
                      <a16:colId xmlns:a16="http://schemas.microsoft.com/office/drawing/2014/main" val="3178058091"/>
                    </a:ext>
                  </a:extLst>
                </a:gridCol>
                <a:gridCol w="2384760">
                  <a:extLst>
                    <a:ext uri="{9D8B030D-6E8A-4147-A177-3AD203B41FA5}">
                      <a16:colId xmlns:a16="http://schemas.microsoft.com/office/drawing/2014/main" val="3503984378"/>
                    </a:ext>
                  </a:extLst>
                </a:gridCol>
                <a:gridCol w="2384760">
                  <a:extLst>
                    <a:ext uri="{9D8B030D-6E8A-4147-A177-3AD203B41FA5}">
                      <a16:colId xmlns:a16="http://schemas.microsoft.com/office/drawing/2014/main" val="2494574023"/>
                    </a:ext>
                  </a:extLst>
                </a:gridCol>
              </a:tblGrid>
              <a:tr h="66063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Electronic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configuration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Period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49132"/>
                  </a:ext>
                </a:extLst>
              </a:tr>
              <a:tr h="1573836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3</a:t>
                      </a:r>
                    </a:p>
                    <a:p>
                      <a:endParaRPr lang="en-GB" sz="4000" dirty="0" smtClean="0"/>
                    </a:p>
                    <a:p>
                      <a:endParaRPr lang="en-GB" sz="4000" dirty="0" smtClean="0"/>
                    </a:p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3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881688"/>
                  </a:ext>
                </a:extLst>
              </a:tr>
              <a:tr h="1621733"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2</a:t>
                      </a:r>
                    </a:p>
                    <a:p>
                      <a:endParaRPr lang="en-GB" sz="4000" dirty="0" smtClean="0"/>
                    </a:p>
                    <a:p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2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04589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11" y="2057086"/>
            <a:ext cx="2002084" cy="2053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026" y="4589048"/>
            <a:ext cx="1467254" cy="15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 ion?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183" y="1876674"/>
            <a:ext cx="4278086" cy="23923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1189" y="4746171"/>
            <a:ext cx="7541622" cy="17678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An ion is a charged particle, formed when an atom either loses or gains electrons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2748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ions do elements form?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70" y="1690689"/>
            <a:ext cx="6076950" cy="4562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705600" y="1924594"/>
            <a:ext cx="2211977" cy="36750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Can you see any patterns?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272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ions do elements form?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833" y="1438140"/>
            <a:ext cx="5677735" cy="488868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59568" y="2377440"/>
            <a:ext cx="2770923" cy="36924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In your books write down which ion is formed for each group.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HARD: Draw a diagram to show the Magnesium 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500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Aims of the lesson – how did we do?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124" y="1908003"/>
            <a:ext cx="8552935" cy="4705804"/>
          </a:xfrm>
        </p:spPr>
        <p:txBody>
          <a:bodyPr>
            <a:normAutofit/>
          </a:bodyPr>
          <a:lstStyle/>
          <a:p>
            <a:r>
              <a:rPr lang="en-GB" b="1" dirty="0"/>
              <a:t>To know the difference between groups and periods in the periodic table.</a:t>
            </a:r>
          </a:p>
          <a:p>
            <a:r>
              <a:rPr lang="en-GB" b="1" dirty="0"/>
              <a:t>To know how the periodic table helps us remember the rules for filling shells.</a:t>
            </a:r>
          </a:p>
          <a:p>
            <a:r>
              <a:rPr lang="en-GB" b="1" dirty="0"/>
              <a:t>To use groups and periods to help you deduce electronic configuration of an atom.</a:t>
            </a:r>
          </a:p>
          <a:p>
            <a:r>
              <a:rPr lang="en-GB" b="1" dirty="0"/>
              <a:t>Be able to explain how you can use the position of an element in the periodic table to deduce which ion it will form.</a:t>
            </a:r>
          </a:p>
          <a:p>
            <a:pPr marL="0" indent="0">
              <a:buNone/>
            </a:pP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737"/>
          <a:stretch/>
        </p:blipFill>
        <p:spPr>
          <a:xfrm>
            <a:off x="7110430" y="5529943"/>
            <a:ext cx="1654629" cy="13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BONUS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10" y="176466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If you’ve worked really efficiently: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Sit back and relax, no questions on this one: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www.youtube.com/watch?v=QA4cFCfoj7c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may not thank me for this!</a:t>
            </a:r>
          </a:p>
        </p:txBody>
      </p:sp>
    </p:spTree>
    <p:extLst>
      <p:ext uri="{BB962C8B-B14F-4D97-AF65-F5344CB8AC3E}">
        <p14:creationId xmlns:p14="http://schemas.microsoft.com/office/powerpoint/2010/main" val="22055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Aims of the lesson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32" y="1913585"/>
            <a:ext cx="8723871" cy="4651972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To know the difference between groups and periods in the periodic table.</a:t>
            </a:r>
          </a:p>
          <a:p>
            <a:r>
              <a:rPr lang="en-GB" b="1" dirty="0" smtClean="0"/>
              <a:t>To know how the periodic table helps us remember the rules for filling shells.</a:t>
            </a:r>
          </a:p>
          <a:p>
            <a:r>
              <a:rPr lang="en-GB" b="1" dirty="0" smtClean="0"/>
              <a:t>To use groups and periods to help you deduce electronic configuration of an atom.</a:t>
            </a:r>
          </a:p>
          <a:p>
            <a:r>
              <a:rPr lang="en-GB" b="1" dirty="0" smtClean="0"/>
              <a:t>Be able to explain how you can use the position of an element in the periodic table to deduce which ion it will form.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In order to maintain social distancing and keep everyone safe:</a:t>
            </a:r>
          </a:p>
          <a:p>
            <a:pPr marL="514350" indent="-514350">
              <a:buAutoNum type="alphaLcParenBoth"/>
            </a:pPr>
            <a:r>
              <a:rPr lang="en-GB" dirty="0" smtClean="0"/>
              <a:t>You will need to copy from the board, rather than have worksheets</a:t>
            </a:r>
          </a:p>
          <a:p>
            <a:pPr marL="514350" indent="-514350">
              <a:buAutoNum type="alphaLcParenBoth"/>
            </a:pPr>
            <a:r>
              <a:rPr lang="en-GB" dirty="0" smtClean="0"/>
              <a:t>There will be EASY, MEDIUM or HARDER tasks for different abilities in the room</a:t>
            </a:r>
          </a:p>
          <a:p>
            <a:pPr marL="0" indent="0">
              <a:buNone/>
            </a:pPr>
            <a:r>
              <a:rPr lang="en-GB" dirty="0" smtClean="0"/>
              <a:t>(c) Put your hand up if you need some help, but don’t leave your seat.</a:t>
            </a:r>
          </a:p>
          <a:p>
            <a:pPr marL="0" indent="0">
              <a:buNone/>
            </a:pPr>
            <a:r>
              <a:rPr lang="en-GB" dirty="0" smtClean="0"/>
              <a:t>(d) Don’t share equipment, and keep your work with you at the end of the lesson.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6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815" y="236870"/>
            <a:ext cx="7886700" cy="1325563"/>
          </a:xfrm>
        </p:spPr>
        <p:txBody>
          <a:bodyPr/>
          <a:lstStyle/>
          <a:p>
            <a:r>
              <a:rPr lang="en-GB" u="sng" dirty="0" smtClean="0"/>
              <a:t>Title: Groups and periods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Task 1 – 5 Minutes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94966"/>
            <a:ext cx="7886700" cy="90933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Label up groups and periods on your periodic table.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10393" y="5167618"/>
            <a:ext cx="8271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Extension:</a:t>
            </a:r>
          </a:p>
          <a:p>
            <a:r>
              <a:rPr lang="en-GB" dirty="0" smtClean="0"/>
              <a:t>Can you write a word using symbols from the periodic table?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94" t="18046" r="1482" b="15577"/>
          <a:stretch/>
        </p:blipFill>
        <p:spPr>
          <a:xfrm>
            <a:off x="1027611" y="2133599"/>
            <a:ext cx="6966858" cy="31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Task 2:Copy and answer </a:t>
            </a:r>
            <a:r>
              <a:rPr lang="en-GB" dirty="0" smtClean="0">
                <a:sym typeface="Wingdings" panose="05000000000000000000" pitchFamily="2" charset="2"/>
              </a:rPr>
              <a:t>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Questions: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33CC33"/>
                </a:solidFill>
              </a:rPr>
              <a:t>EASY</a:t>
            </a:r>
          </a:p>
          <a:p>
            <a:pPr marL="514350" indent="-514350">
              <a:buAutoNum type="arabicParenR"/>
            </a:pPr>
            <a:r>
              <a:rPr lang="en-GB" dirty="0" smtClean="0"/>
              <a:t>State the symbol for Fluorine. </a:t>
            </a:r>
          </a:p>
          <a:p>
            <a:pPr marL="514350" indent="-514350">
              <a:buAutoNum type="arabicParenR"/>
            </a:pPr>
            <a:r>
              <a:rPr lang="en-GB" dirty="0" smtClean="0"/>
              <a:t>Which period is hydrogen found in?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MEDIUM</a:t>
            </a:r>
          </a:p>
          <a:p>
            <a:pPr marL="0" indent="0">
              <a:buNone/>
            </a:pPr>
            <a:r>
              <a:rPr lang="en-GB" dirty="0" smtClean="0"/>
              <a:t>3) Which period is Bromine found in?</a:t>
            </a:r>
          </a:p>
          <a:p>
            <a:pPr marL="0" indent="0">
              <a:buNone/>
            </a:pPr>
            <a:r>
              <a:rPr lang="en-GB" dirty="0" smtClean="0"/>
              <a:t>4) Which group is aluminium found in?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HARD</a:t>
            </a:r>
          </a:p>
          <a:p>
            <a:pPr marL="0" indent="0">
              <a:buNone/>
            </a:pPr>
            <a:r>
              <a:rPr lang="en-GB" dirty="0" smtClean="0"/>
              <a:t>5) Name the element found in group 4, period 2.</a:t>
            </a:r>
          </a:p>
          <a:p>
            <a:pPr marL="0" indent="0">
              <a:buNone/>
            </a:pPr>
            <a:r>
              <a:rPr lang="en-GB" dirty="0" smtClean="0"/>
              <a:t>6) Name the element found in group 1, period 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04" y="1223484"/>
            <a:ext cx="3293759" cy="12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Answers </a:t>
            </a:r>
            <a:r>
              <a:rPr lang="en-GB" b="1" dirty="0">
                <a:sym typeface="Wingdings" panose="05000000000000000000" pitchFamily="2" charset="2"/>
              </a:rPr>
              <a:t>: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1825623"/>
            <a:ext cx="8847910" cy="4618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33CC33"/>
                </a:solidFill>
              </a:rPr>
              <a:t>EASY</a:t>
            </a:r>
          </a:p>
          <a:p>
            <a:pPr marL="514350" indent="-514350">
              <a:buAutoNum type="arabicParenR"/>
            </a:pPr>
            <a:r>
              <a:rPr lang="en-GB" dirty="0" smtClean="0"/>
              <a:t>State the symbol for Fluorine. </a:t>
            </a:r>
            <a:r>
              <a:rPr lang="en-GB" dirty="0" smtClean="0">
                <a:solidFill>
                  <a:srgbClr val="FF0000"/>
                </a:solidFill>
              </a:rPr>
              <a:t>F</a:t>
            </a:r>
            <a:endParaRPr lang="en-GB" dirty="0" smtClean="0"/>
          </a:p>
          <a:p>
            <a:pPr marL="514350" indent="-514350">
              <a:buAutoNum type="arabicParenR"/>
            </a:pPr>
            <a:r>
              <a:rPr lang="en-GB" dirty="0" smtClean="0"/>
              <a:t>Which period is hydrogen found in? </a:t>
            </a:r>
            <a:r>
              <a:rPr lang="en-GB" dirty="0" smtClean="0">
                <a:solidFill>
                  <a:srgbClr val="FF0000"/>
                </a:solidFill>
              </a:rPr>
              <a:t>Period 1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MEDIUM</a:t>
            </a:r>
          </a:p>
          <a:p>
            <a:pPr marL="0" indent="0">
              <a:buNone/>
            </a:pPr>
            <a:r>
              <a:rPr lang="en-GB" dirty="0" smtClean="0"/>
              <a:t>3) Which period is Bromine found in? </a:t>
            </a:r>
            <a:r>
              <a:rPr lang="en-GB" dirty="0" smtClean="0">
                <a:solidFill>
                  <a:srgbClr val="FF0000"/>
                </a:solidFill>
              </a:rPr>
              <a:t>Period 4</a:t>
            </a:r>
          </a:p>
          <a:p>
            <a:pPr marL="0" indent="0">
              <a:buNone/>
            </a:pPr>
            <a:r>
              <a:rPr lang="en-GB" dirty="0" smtClean="0"/>
              <a:t>4) Which group is aluminium found in? </a:t>
            </a:r>
            <a:r>
              <a:rPr lang="en-GB" dirty="0" smtClean="0">
                <a:solidFill>
                  <a:srgbClr val="FF0000"/>
                </a:solidFill>
              </a:rPr>
              <a:t>Group 1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HARD</a:t>
            </a:r>
          </a:p>
          <a:p>
            <a:pPr marL="0" indent="0">
              <a:buNone/>
            </a:pPr>
            <a:r>
              <a:rPr lang="en-GB" dirty="0" smtClean="0"/>
              <a:t>5) Name the element found in group 4, period 2. </a:t>
            </a:r>
            <a:r>
              <a:rPr lang="en-GB" dirty="0" smtClean="0">
                <a:solidFill>
                  <a:srgbClr val="FF0000"/>
                </a:solidFill>
              </a:rPr>
              <a:t>Carbon</a:t>
            </a:r>
          </a:p>
          <a:p>
            <a:pPr marL="0" indent="0">
              <a:buNone/>
            </a:pPr>
            <a:r>
              <a:rPr lang="en-GB" dirty="0" smtClean="0"/>
              <a:t>6) Name the element found in group 1, period 4. </a:t>
            </a:r>
            <a:r>
              <a:rPr lang="en-GB" dirty="0" smtClean="0">
                <a:solidFill>
                  <a:srgbClr val="FF0000"/>
                </a:solidFill>
              </a:rPr>
              <a:t>Potassium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78" y="291667"/>
            <a:ext cx="3293759" cy="12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502"/>
            <a:ext cx="8398476" cy="142869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200" dirty="0" smtClean="0"/>
              <a:t>Task 3: Copy out and match the following up to the number of elements found in each period</a:t>
            </a:r>
            <a:br>
              <a:rPr lang="en-GB" sz="3200" dirty="0" smtClean="0"/>
            </a:br>
            <a:r>
              <a:rPr lang="en-GB" sz="3200" dirty="0" smtClean="0"/>
              <a:t>(5 minutes)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Period 1		                      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Period 2				18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Period 3				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Period 4				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132173"/>
            <a:ext cx="8398476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Extension</a:t>
            </a:r>
            <a:r>
              <a:rPr lang="en-GB" sz="2400" dirty="0" smtClean="0"/>
              <a:t>: Can you relate the above to this diagram?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41714" y="1863634"/>
            <a:ext cx="3309257" cy="1959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6" y="5208121"/>
            <a:ext cx="1374236" cy="14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502"/>
            <a:ext cx="8398476" cy="142869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200" dirty="0" smtClean="0"/>
              <a:t>Task 3: Copy out and match the following up to the number of elements found in each period</a:t>
            </a:r>
            <a:br>
              <a:rPr lang="en-GB" sz="3200" dirty="0" smtClean="0"/>
            </a:br>
            <a:r>
              <a:rPr lang="en-GB" sz="3200" dirty="0" smtClean="0"/>
              <a:t>(5 minutes)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51074" cy="416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Period 1		                      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Period 2				18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Period 3				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Period 4				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132173"/>
            <a:ext cx="8398476" cy="16312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Extension</a:t>
            </a:r>
            <a:r>
              <a:rPr lang="en-GB" sz="2000" dirty="0" smtClean="0"/>
              <a:t>: Can you relate the above to this diagram?</a:t>
            </a:r>
          </a:p>
          <a:p>
            <a:r>
              <a:rPr lang="en-GB" sz="2000" dirty="0" smtClean="0"/>
              <a:t>Shell one (nearest the nucleus) has 2 electrons in.</a:t>
            </a:r>
          </a:p>
          <a:p>
            <a:r>
              <a:rPr lang="en-GB" sz="2000" dirty="0" smtClean="0"/>
              <a:t>Shell two has 8 electrons in. </a:t>
            </a:r>
          </a:p>
          <a:p>
            <a:r>
              <a:rPr lang="en-GB" sz="2000" dirty="0" smtClean="0"/>
              <a:t>Shell three has 8 electrons</a:t>
            </a:r>
          </a:p>
          <a:p>
            <a:r>
              <a:rPr lang="en-GB" sz="2000" dirty="0" smtClean="0"/>
              <a:t>This is the same as the number of elements in period 1,2 and 3.</a:t>
            </a:r>
            <a:endParaRPr lang="en-GB" sz="36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41714" y="1863634"/>
            <a:ext cx="3309257" cy="1959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41714" y="2909309"/>
            <a:ext cx="3309257" cy="1959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81291" y="2909309"/>
            <a:ext cx="3269680" cy="1959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20868" y="1863634"/>
            <a:ext cx="3269680" cy="1959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908" y="5036850"/>
            <a:ext cx="1449977" cy="145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17" y="372482"/>
            <a:ext cx="8595360" cy="132379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Look at the electronic configuration of sodium: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1820" y="4458882"/>
            <a:ext cx="2105025" cy="21717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4651" y="1696278"/>
            <a:ext cx="8712926" cy="164772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Where do we find sodium in the periodic table?</a:t>
            </a:r>
          </a:p>
          <a:p>
            <a:pPr algn="ctr"/>
            <a:r>
              <a:rPr lang="en-GB" sz="2800" dirty="0" smtClean="0"/>
              <a:t>Group 1, Period 3</a:t>
            </a:r>
            <a:endParaRPr lang="en-GB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17627" y="4091917"/>
            <a:ext cx="2715850" cy="19941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There is 1 electron in the outer shell</a:t>
            </a:r>
            <a:endParaRPr lang="en-GB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399167" y="4667794"/>
            <a:ext cx="2116183" cy="18549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There are 3 shells</a:t>
            </a:r>
            <a:endParaRPr lang="en-GB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33477" y="4541520"/>
            <a:ext cx="1227637" cy="82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17" y="372482"/>
            <a:ext cx="8595360" cy="132379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Look at the electronic configuration of oxygen:</a:t>
            </a:r>
            <a:endParaRPr lang="en-GB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204651" y="1696278"/>
            <a:ext cx="8712926" cy="164772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Where do we find oxygen in the periodic table?</a:t>
            </a:r>
          </a:p>
          <a:p>
            <a:pPr algn="ctr"/>
            <a:r>
              <a:rPr lang="en-GB" sz="2800" dirty="0" smtClean="0"/>
              <a:t>Group 6, Period 2</a:t>
            </a:r>
            <a:endParaRPr lang="en-GB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17627" y="4091917"/>
            <a:ext cx="2715850" cy="19941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There are </a:t>
            </a:r>
            <a:r>
              <a:rPr lang="en-GB" sz="2800" dirty="0"/>
              <a:t>6</a:t>
            </a:r>
            <a:r>
              <a:rPr lang="en-GB" sz="2800" dirty="0" smtClean="0"/>
              <a:t> electrons in the outer shell</a:t>
            </a:r>
            <a:endParaRPr lang="en-GB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399167" y="4667794"/>
            <a:ext cx="2116183" cy="18549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There are 2 shells</a:t>
            </a:r>
            <a:endParaRPr lang="en-GB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4284" y="4667794"/>
            <a:ext cx="2124075" cy="21526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333476" y="4889863"/>
            <a:ext cx="1227637" cy="82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837</Words>
  <Application>Microsoft Office PowerPoint</Application>
  <PresentationFormat>On-screen Show (4:3)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‘Click and Teach’ GCSE CHEMISTRY</vt:lpstr>
      <vt:lpstr>Aims of the lesson</vt:lpstr>
      <vt:lpstr>Title: Groups and periods  Task 1 – 5 Minutes </vt:lpstr>
      <vt:lpstr>Task 2:Copy and answer  Questions:</vt:lpstr>
      <vt:lpstr>Answers :</vt:lpstr>
      <vt:lpstr>Task 3: Copy out and match the following up to the number of elements found in each period (5 minutes)</vt:lpstr>
      <vt:lpstr>Task 3: Copy out and match the following up to the number of elements found in each period (5 minutes)</vt:lpstr>
      <vt:lpstr>Look at the electronic configuration of sodium:</vt:lpstr>
      <vt:lpstr>Look at the electronic configuration of oxygen:</vt:lpstr>
      <vt:lpstr>Watch this video clip</vt:lpstr>
      <vt:lpstr>How does the group and period relate to the electronic configuration?</vt:lpstr>
      <vt:lpstr>Copy out and complete the table (10 mins)</vt:lpstr>
      <vt:lpstr>Check your answers:</vt:lpstr>
      <vt:lpstr>Check your answers (HARD):</vt:lpstr>
      <vt:lpstr>What is an ion?</vt:lpstr>
      <vt:lpstr>Which ions do elements form?</vt:lpstr>
      <vt:lpstr>Which ions do elements form?</vt:lpstr>
      <vt:lpstr>Aims of the lesson – how did we do?</vt:lpstr>
      <vt:lpstr>BONUS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‘Click and Teach’ GCSE PHYSICS</dc:title>
  <dc:creator>Patrick Phillips</dc:creator>
  <cp:lastModifiedBy>Patrick Phillips</cp:lastModifiedBy>
  <cp:revision>43</cp:revision>
  <dcterms:created xsi:type="dcterms:W3CDTF">2020-05-14T08:33:01Z</dcterms:created>
  <dcterms:modified xsi:type="dcterms:W3CDTF">2020-06-18T07:57:42Z</dcterms:modified>
</cp:coreProperties>
</file>